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sldIdLst>
    <p:sldId id="256" r:id="rId2"/>
    <p:sldId id="262" r:id="rId3"/>
    <p:sldId id="257" r:id="rId4"/>
    <p:sldId id="322" r:id="rId5"/>
    <p:sldId id="323" r:id="rId6"/>
    <p:sldId id="324" r:id="rId7"/>
    <p:sldId id="325" r:id="rId8"/>
    <p:sldId id="313" r:id="rId9"/>
    <p:sldId id="326" r:id="rId10"/>
    <p:sldId id="327" r:id="rId11"/>
    <p:sldId id="328" r:id="rId12"/>
    <p:sldId id="329" r:id="rId13"/>
    <p:sldId id="330" r:id="rId14"/>
    <p:sldId id="331" r:id="rId15"/>
    <p:sldId id="332" r:id="rId16"/>
    <p:sldId id="320" r:id="rId17"/>
    <p:sldId id="319" r:id="rId18"/>
    <p:sldId id="280" r:id="rId19"/>
    <p:sldId id="284" r:id="rId20"/>
    <p:sldId id="282" r:id="rId21"/>
    <p:sldId id="286" r:id="rId22"/>
  </p:sldIdLst>
  <p:sldSz cx="9144000" cy="6858000" type="screen4x3"/>
  <p:notesSz cx="6858000" cy="9144000"/>
  <p:embeddedFontLst>
    <p:embeddedFont>
      <p:font typeface="HY중고딕" panose="02030600000101010101" pitchFamily="18" charset="-127"/>
      <p:regular r:id="rId24"/>
    </p:embeddedFont>
    <p:embeddedFont>
      <p:font typeface="맑은 고딕" panose="020B0503020000020004" pitchFamily="50" charset="-127"/>
      <p:regular r:id="rId25"/>
      <p:bold r:id="rId26"/>
    </p:embeddedFont>
    <p:embeddedFont>
      <p:font typeface="Franklin Gothic Medium" panose="020B0603020102020204" pitchFamily="34" charset="0"/>
      <p:regular r:id="rId27"/>
      <p:italic r:id="rId28"/>
    </p:embeddedFont>
    <p:embeddedFont>
      <p:font typeface="HY견고딕" panose="02030600000101010101" pitchFamily="18" charset="-127"/>
      <p:regular r:id="rId29"/>
    </p:embeddedFont>
    <p:embeddedFont>
      <p:font typeface="HY강B" panose="02030600000101010101" pitchFamily="18" charset="-127"/>
      <p:regular r:id="rId30"/>
    </p:embeddedFont>
    <p:embeddedFont>
      <p:font typeface="HY신명조" panose="02030600000101010101" pitchFamily="18" charset="-127"/>
      <p:regular r:id="rId31"/>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
          <p15:clr>
            <a:srgbClr val="A4A3A4"/>
          </p15:clr>
        </p15:guide>
        <p15:guide id="2" orient="horz" pos="1434">
          <p15:clr>
            <a:srgbClr val="A4A3A4"/>
          </p15:clr>
        </p15:guide>
        <p15:guide id="3" pos="793">
          <p15:clr>
            <a:srgbClr val="A4A3A4"/>
          </p15:clr>
        </p15:guide>
        <p15:guide id="4" pos="5329">
          <p15:clr>
            <a:srgbClr val="A4A3A4"/>
          </p15:clr>
        </p15:guide>
        <p15:guide id="5" pos="635">
          <p15:clr>
            <a:srgbClr val="A4A3A4"/>
          </p15:clr>
        </p15:guide>
        <p15:guide id="6" pos="4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09900"/>
    <a:srgbClr val="0000FF"/>
    <a:srgbClr val="FF99CC"/>
    <a:srgbClr val="CCFF99"/>
    <a:srgbClr val="FF9966"/>
    <a:srgbClr val="FFFF99"/>
    <a:srgbClr val="FF0066"/>
    <a:srgbClr val="FF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46F890A9-2807-4EBB-B81D-B2AA78EC7F39}" styleName="어두운 스타일 2 - 강조 5/강조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DBED569-4797-4DF1-A0F4-6AAB3CD982D8}" styleName="밝은 스타일 3 - 강조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테마 스타일 1 - 강조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테마 스타일 2 - 강조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44" autoAdjust="0"/>
    <p:restoredTop sz="99793" autoAdjust="0"/>
  </p:normalViewPr>
  <p:slideViewPr>
    <p:cSldViewPr>
      <p:cViewPr varScale="1">
        <p:scale>
          <a:sx n="64" d="100"/>
          <a:sy n="64" d="100"/>
        </p:scale>
        <p:origin x="900" y="60"/>
      </p:cViewPr>
      <p:guideLst>
        <p:guide orient="horz" pos="391"/>
        <p:guide orient="horz" pos="1434"/>
        <p:guide pos="793"/>
        <p:guide pos="5329"/>
        <p:guide pos="635"/>
        <p:guide pos="49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C3E757-9739-4ABC-AC64-0520BF71508C}" type="datetimeFigureOut">
              <a:rPr lang="ko-KR" altLang="en-US" smtClean="0"/>
              <a:t>2018-05-08</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73277-8C0C-4384-A7E4-952D6B5AED0C}" type="slidenum">
              <a:rPr lang="ko-KR" altLang="en-US" smtClean="0"/>
              <a:t>‹#›</a:t>
            </a:fld>
            <a:endParaRPr lang="ko-KR" altLang="en-US"/>
          </a:p>
        </p:txBody>
      </p:sp>
    </p:spTree>
    <p:extLst>
      <p:ext uri="{BB962C8B-B14F-4D97-AF65-F5344CB8AC3E}">
        <p14:creationId xmlns:p14="http://schemas.microsoft.com/office/powerpoint/2010/main" val="322869219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제목 1"/>
          <p:cNvSpPr>
            <a:spLocks noGrp="1"/>
          </p:cNvSpPr>
          <p:nvPr>
            <p:ph type="title" hasCustomPrompt="1"/>
          </p:nvPr>
        </p:nvSpPr>
        <p:spPr>
          <a:xfrm>
            <a:off x="179512" y="44624"/>
            <a:ext cx="5442892" cy="608087"/>
          </a:xfrm>
        </p:spPr>
        <p:txBody>
          <a:bodyPr>
            <a:normAutofit/>
          </a:bodyPr>
          <a:lstStyle>
            <a:lvl1pPr algn="l">
              <a:defRPr sz="2800" b="0">
                <a:solidFill>
                  <a:schemeClr val="tx1"/>
                </a:solidFill>
                <a:effectLst/>
                <a:latin typeface="+mn-ea"/>
                <a:ea typeface="+mn-ea"/>
              </a:defRPr>
            </a:lvl1pPr>
          </a:lstStyle>
          <a:p>
            <a:r>
              <a:rPr lang="en-US" altLang="ko-KR" dirty="0" smtClean="0"/>
              <a:t>01 Master Title</a:t>
            </a:r>
            <a:endParaRPr lang="ko-KR" altLang="en-US" dirty="0"/>
          </a:p>
        </p:txBody>
      </p:sp>
      <p:sp>
        <p:nvSpPr>
          <p:cNvPr id="23" name="슬라이드 번호 개체 틀 5"/>
          <p:cNvSpPr txBox="1">
            <a:spLocks/>
          </p:cNvSpPr>
          <p:nvPr userDrawn="1"/>
        </p:nvSpPr>
        <p:spPr>
          <a:xfrm>
            <a:off x="6830888" y="6381328"/>
            <a:ext cx="2133600" cy="365125"/>
          </a:xfrm>
          <a:prstGeom prst="rect">
            <a:avLst/>
          </a:prstGeom>
        </p:spPr>
        <p:txBody>
          <a:bodyPr vert="horz" lIns="91440" tIns="45720" rIns="91440" bIns="45720" rtlCol="0" anchor="ctr"/>
          <a:lstStyle>
            <a:defPPr>
              <a:defRPr lang="ko-KR"/>
            </a:defPPr>
            <a:lvl1pPr marL="0" algn="r" defTabSz="914400" rtl="0" eaLnBrk="1" latinLnBrk="1" hangingPunct="1">
              <a:defRPr sz="1200" kern="1200">
                <a:solidFill>
                  <a:schemeClr val="tx1">
                    <a:tint val="75000"/>
                  </a:schemeClr>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93576E81-A56B-480E-A20F-D61CC2AD3A2E}" type="slidenum">
              <a:rPr lang="ko-KR" altLang="en-US" smtClean="0"/>
              <a:pPr>
                <a:defRPr/>
              </a:pPr>
              <a:t>‹#›</a:t>
            </a:fld>
            <a:endParaRPr lang="ko-KR" altLang="en-US" dirty="0"/>
          </a:p>
        </p:txBody>
      </p:sp>
      <p:sp>
        <p:nvSpPr>
          <p:cNvPr id="25" name="텍스트 개체 틀 8"/>
          <p:cNvSpPr>
            <a:spLocks noGrp="1"/>
          </p:cNvSpPr>
          <p:nvPr>
            <p:ph type="body" sz="quarter" idx="13" hasCustomPrompt="1"/>
          </p:nvPr>
        </p:nvSpPr>
        <p:spPr>
          <a:xfrm>
            <a:off x="7092280" y="146398"/>
            <a:ext cx="1872208" cy="258266"/>
          </a:xfrm>
        </p:spPr>
        <p:txBody>
          <a:bodyPr anchor="b">
            <a:noAutofit/>
          </a:bodyPr>
          <a:lstStyle>
            <a:lvl1pPr marL="0" indent="0" algn="r">
              <a:buNone/>
              <a:defRPr sz="1300" baseline="0">
                <a:solidFill>
                  <a:schemeClr val="tx1"/>
                </a:solidFill>
                <a:latin typeface="HY견고딕" pitchFamily="18" charset="-127"/>
                <a:ea typeface="HY견고딕" pitchFamily="18" charset="-127"/>
              </a:defRPr>
            </a:lvl1pPr>
            <a:lvl2pPr>
              <a:defRPr sz="2000">
                <a:latin typeface="HY중고딕" pitchFamily="18" charset="-127"/>
                <a:ea typeface="HY중고딕" pitchFamily="18" charset="-127"/>
              </a:defRPr>
            </a:lvl2pPr>
            <a:lvl3pPr>
              <a:defRPr sz="2000">
                <a:latin typeface="HY중고딕" pitchFamily="18" charset="-127"/>
                <a:ea typeface="HY중고딕" pitchFamily="18" charset="-127"/>
              </a:defRPr>
            </a:lvl3pPr>
            <a:lvl4pPr>
              <a:defRPr sz="2000">
                <a:latin typeface="HY중고딕" pitchFamily="18" charset="-127"/>
                <a:ea typeface="HY중고딕" pitchFamily="18" charset="-127"/>
              </a:defRPr>
            </a:lvl4pPr>
            <a:lvl5pPr>
              <a:defRPr sz="2000">
                <a:latin typeface="HY중고딕" pitchFamily="18" charset="-127"/>
                <a:ea typeface="HY중고딕" pitchFamily="18" charset="-127"/>
              </a:defRPr>
            </a:lvl5pPr>
          </a:lstStyle>
          <a:p>
            <a:pPr lvl="0"/>
            <a:r>
              <a:rPr lang="en-US" altLang="ko-KR" dirty="0" smtClean="0"/>
              <a:t>1 My Everyday Life</a:t>
            </a:r>
            <a:endParaRPr lang="ko-KR" altLang="en-US" dirty="0"/>
          </a:p>
        </p:txBody>
      </p:sp>
    </p:spTree>
    <p:extLst>
      <p:ext uri="{BB962C8B-B14F-4D97-AF65-F5344CB8AC3E}">
        <p14:creationId xmlns:p14="http://schemas.microsoft.com/office/powerpoint/2010/main" val="29103784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사용자 지정 레이아웃">
    <p:spTree>
      <p:nvGrpSpPr>
        <p:cNvPr id="1" name=""/>
        <p:cNvGrpSpPr/>
        <p:nvPr/>
      </p:nvGrpSpPr>
      <p:grpSpPr>
        <a:xfrm>
          <a:off x="0" y="0"/>
          <a:ext cx="0" cy="0"/>
          <a:chOff x="0" y="0"/>
          <a:chExt cx="0" cy="0"/>
        </a:xfrm>
      </p:grpSpPr>
      <p:pic>
        <p:nvPicPr>
          <p:cNvPr id="6" name="Picture 3" descr="D:\00_work\디자인 메뉴얼\UI_국어\00_UI_국어psd\b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817" y="-6400"/>
            <a:ext cx="9213329" cy="6891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93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2" name="직사각형 1"/>
          <p:cNvSpPr/>
          <p:nvPr userDrawn="1"/>
        </p:nvSpPr>
        <p:spPr>
          <a:xfrm>
            <a:off x="0" y="0"/>
            <a:ext cx="9144000"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5" name="Picture 3" descr="C:\Users\VS\Desktop\Untitled-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16416" y="175990"/>
            <a:ext cx="648072" cy="516706"/>
          </a:xfrm>
          <a:prstGeom prst="rect">
            <a:avLst/>
          </a:prstGeom>
          <a:noFill/>
          <a:extLst>
            <a:ext uri="{909E8E84-426E-40DD-AFC4-6F175D3DCCD1}">
              <a14:hiddenFill xmlns:a14="http://schemas.microsoft.com/office/drawing/2010/main">
                <a:solidFill>
                  <a:srgbClr val="FFFFFF"/>
                </a:solidFill>
              </a14:hiddenFill>
            </a:ext>
          </a:extLst>
        </p:spPr>
      </p:pic>
      <p:sp>
        <p:nvSpPr>
          <p:cNvPr id="13" name="제목 1"/>
          <p:cNvSpPr>
            <a:spLocks noGrp="1"/>
          </p:cNvSpPr>
          <p:nvPr>
            <p:ph type="title" hasCustomPrompt="1"/>
          </p:nvPr>
        </p:nvSpPr>
        <p:spPr>
          <a:xfrm>
            <a:off x="179512" y="44624"/>
            <a:ext cx="5442892" cy="608087"/>
          </a:xfrm>
        </p:spPr>
        <p:txBody>
          <a:bodyPr>
            <a:normAutofit/>
          </a:bodyPr>
          <a:lstStyle>
            <a:lvl1pPr algn="l">
              <a:defRPr sz="2800" b="0">
                <a:solidFill>
                  <a:schemeClr val="tx1"/>
                </a:solidFill>
                <a:effectLst/>
                <a:latin typeface="+mn-ea"/>
                <a:ea typeface="+mn-ea"/>
              </a:defRPr>
            </a:lvl1pPr>
          </a:lstStyle>
          <a:p>
            <a:r>
              <a:rPr lang="en-US" altLang="ko-KR" dirty="0" smtClean="0"/>
              <a:t>01 Master Title</a:t>
            </a:r>
            <a:endParaRPr lang="ko-KR" altLang="en-US" dirty="0"/>
          </a:p>
        </p:txBody>
      </p:sp>
      <p:sp>
        <p:nvSpPr>
          <p:cNvPr id="14" name="모서리가 둥근 직사각형 13"/>
          <p:cNvSpPr/>
          <p:nvPr userDrawn="1"/>
        </p:nvSpPr>
        <p:spPr>
          <a:xfrm>
            <a:off x="107504" y="666750"/>
            <a:ext cx="8928992" cy="6090715"/>
          </a:xfrm>
          <a:prstGeom prst="roundRect">
            <a:avLst>
              <a:gd name="adj" fmla="val 2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슬라이드 번호 개체 틀 5"/>
          <p:cNvSpPr txBox="1">
            <a:spLocks/>
          </p:cNvSpPr>
          <p:nvPr userDrawn="1"/>
        </p:nvSpPr>
        <p:spPr>
          <a:xfrm>
            <a:off x="6830888" y="6381328"/>
            <a:ext cx="2133600" cy="365125"/>
          </a:xfrm>
          <a:prstGeom prst="rect">
            <a:avLst/>
          </a:prstGeom>
        </p:spPr>
        <p:txBody>
          <a:bodyPr vert="horz" lIns="91440" tIns="45720" rIns="91440" bIns="45720" rtlCol="0" anchor="ctr"/>
          <a:lstStyle>
            <a:defPPr>
              <a:defRPr lang="ko-KR"/>
            </a:defPPr>
            <a:lvl1pPr marL="0" algn="r" defTabSz="914400" rtl="0" eaLnBrk="1" latinLnBrk="1" hangingPunct="1">
              <a:defRPr sz="1200" kern="1200">
                <a:solidFill>
                  <a:schemeClr val="tx1">
                    <a:tint val="75000"/>
                  </a:schemeClr>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93576E81-A56B-480E-A20F-D61CC2AD3A2E}" type="slidenum">
              <a:rPr lang="ko-KR" altLang="en-US" smtClean="0"/>
              <a:pPr>
                <a:defRPr/>
              </a:pPr>
              <a:t>‹#›</a:t>
            </a:fld>
            <a:endParaRPr lang="ko-KR" altLang="en-US" dirty="0"/>
          </a:p>
        </p:txBody>
      </p:sp>
      <p:sp>
        <p:nvSpPr>
          <p:cNvPr id="17" name="텍스트 개체 틀 8"/>
          <p:cNvSpPr>
            <a:spLocks noGrp="1"/>
          </p:cNvSpPr>
          <p:nvPr>
            <p:ph type="body" sz="quarter" idx="10" hasCustomPrompt="1"/>
          </p:nvPr>
        </p:nvSpPr>
        <p:spPr>
          <a:xfrm>
            <a:off x="660276" y="892622"/>
            <a:ext cx="7363148" cy="520154"/>
          </a:xfrm>
        </p:spPr>
        <p:txBody>
          <a:bodyPr vert="horz" lIns="91440" tIns="45720" rIns="91440" bIns="45720" rtlCol="0" anchor="ctr">
            <a:normAutofit/>
          </a:bodyPr>
          <a:lstStyle>
            <a:lvl1pPr>
              <a:defRPr lang="ko-KR" altLang="en-US" sz="2800" b="0" baseline="0" dirty="0">
                <a:solidFill>
                  <a:schemeClr val="tx1"/>
                </a:solidFill>
                <a:effectLst/>
                <a:latin typeface="+mn-ea"/>
                <a:cs typeface="+mj-cs"/>
              </a:defRPr>
            </a:lvl1pPr>
          </a:lstStyle>
          <a:p>
            <a:pPr marL="0" lvl="0">
              <a:spcBef>
                <a:spcPct val="0"/>
              </a:spcBef>
              <a:buNone/>
            </a:pPr>
            <a:r>
              <a:rPr lang="en-US" altLang="ko-KR" dirty="0" smtClean="0"/>
              <a:t>TEXT STYLE EDIT</a:t>
            </a:r>
            <a:endParaRPr lang="ko-KR" altLang="en-US" dirty="0"/>
          </a:p>
        </p:txBody>
      </p:sp>
      <p:sp>
        <p:nvSpPr>
          <p:cNvPr id="9" name="텍스트 개체 틀 8"/>
          <p:cNvSpPr>
            <a:spLocks noGrp="1"/>
          </p:cNvSpPr>
          <p:nvPr>
            <p:ph type="body" sz="quarter" idx="13" hasCustomPrompt="1"/>
          </p:nvPr>
        </p:nvSpPr>
        <p:spPr>
          <a:xfrm>
            <a:off x="6444208" y="146398"/>
            <a:ext cx="1907146" cy="330274"/>
          </a:xfrm>
        </p:spPr>
        <p:txBody>
          <a:bodyPr anchor="b">
            <a:noAutofit/>
          </a:bodyPr>
          <a:lstStyle>
            <a:lvl1pPr marL="0" indent="0" algn="r">
              <a:buNone/>
              <a:defRPr sz="1300" baseline="0">
                <a:solidFill>
                  <a:schemeClr val="tx1"/>
                </a:solidFill>
                <a:latin typeface="HY견고딕" pitchFamily="18" charset="-127"/>
                <a:ea typeface="HY견고딕" pitchFamily="18" charset="-127"/>
              </a:defRPr>
            </a:lvl1pPr>
            <a:lvl2pPr>
              <a:defRPr sz="2000">
                <a:latin typeface="HY중고딕" pitchFamily="18" charset="-127"/>
                <a:ea typeface="HY중고딕" pitchFamily="18" charset="-127"/>
              </a:defRPr>
            </a:lvl2pPr>
            <a:lvl3pPr>
              <a:defRPr sz="2000">
                <a:latin typeface="HY중고딕" pitchFamily="18" charset="-127"/>
                <a:ea typeface="HY중고딕" pitchFamily="18" charset="-127"/>
              </a:defRPr>
            </a:lvl3pPr>
            <a:lvl4pPr>
              <a:defRPr sz="2000">
                <a:latin typeface="HY중고딕" pitchFamily="18" charset="-127"/>
                <a:ea typeface="HY중고딕" pitchFamily="18" charset="-127"/>
              </a:defRPr>
            </a:lvl4pPr>
            <a:lvl5pPr>
              <a:defRPr sz="2000">
                <a:latin typeface="HY중고딕" pitchFamily="18" charset="-127"/>
                <a:ea typeface="HY중고딕" pitchFamily="18" charset="-127"/>
              </a:defRPr>
            </a:lvl5pPr>
          </a:lstStyle>
          <a:p>
            <a:pPr lvl="0"/>
            <a:r>
              <a:rPr lang="en-US" altLang="ko-KR" dirty="0" smtClean="0"/>
              <a:t>1 My Everyday Life</a:t>
            </a:r>
            <a:endParaRPr lang="ko-KR" altLang="en-US" dirty="0"/>
          </a:p>
        </p:txBody>
      </p:sp>
      <p:sp>
        <p:nvSpPr>
          <p:cNvPr id="12" name="모서리가 둥근 직사각형 11"/>
          <p:cNvSpPr/>
          <p:nvPr userDrawn="1"/>
        </p:nvSpPr>
        <p:spPr>
          <a:xfrm>
            <a:off x="179511" y="742951"/>
            <a:ext cx="8783514" cy="5905500"/>
          </a:xfrm>
          <a:prstGeom prst="roundRect">
            <a:avLst>
              <a:gd name="adj" fmla="val 1954"/>
            </a:avLst>
          </a:prstGeom>
          <a:noFill/>
          <a:ln>
            <a:solidFill>
              <a:schemeClr val="bg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7008565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제목만">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flipH="1">
            <a:off x="0" y="0"/>
            <a:ext cx="9142413" cy="685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6639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Tree>
    <p:extLst>
      <p:ext uri="{BB962C8B-B14F-4D97-AF65-F5344CB8AC3E}">
        <p14:creationId xmlns:p14="http://schemas.microsoft.com/office/powerpoint/2010/main" val="647381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1E7B8-11DE-41B3-AD88-1B5ED4077A8D}" type="datetimeFigureOut">
              <a:rPr lang="ko-KR" altLang="en-US" smtClean="0"/>
              <a:pPr/>
              <a:t>2018-05-08</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A9A52-06C3-4ADD-8B4D-9568882326BC}" type="slidenum">
              <a:rPr lang="ko-KR" altLang="en-US" smtClean="0"/>
              <a:pPr/>
              <a:t>‹#›</a:t>
            </a:fld>
            <a:endParaRPr lang="ko-KR" altLang="en-US"/>
          </a:p>
        </p:txBody>
      </p:sp>
    </p:spTree>
    <p:extLst>
      <p:ext uri="{BB962C8B-B14F-4D97-AF65-F5344CB8AC3E}">
        <p14:creationId xmlns:p14="http://schemas.microsoft.com/office/powerpoint/2010/main" val="3116264846"/>
      </p:ext>
    </p:extLst>
  </p:cSld>
  <p:clrMap bg1="lt1" tx1="dk1" bg2="lt2" tx2="dk2" accent1="accent1" accent2="accent2" accent3="accent3" accent4="accent4" accent5="accent5" accent6="accent6" hlink="hlink" folHlink="folHlink"/>
  <p:sldLayoutIdLst>
    <p:sldLayoutId id="2147483654" r:id="rId1"/>
    <p:sldLayoutId id="2147483657" r:id="rId2"/>
    <p:sldLayoutId id="2147483649" r:id="rId3"/>
    <p:sldLayoutId id="2147483655" r:id="rId4"/>
    <p:sldLayoutId id="2147483656" r:id="rId5"/>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12" name="순서도: 대체 처리 11"/>
          <p:cNvSpPr/>
          <p:nvPr/>
        </p:nvSpPr>
        <p:spPr>
          <a:xfrm>
            <a:off x="6156176" y="121295"/>
            <a:ext cx="2952328" cy="643409"/>
          </a:xfrm>
          <a:prstGeom prst="flowChartAlternateProcess">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800" dirty="0" smtClean="0">
                <a:solidFill>
                  <a:srgbClr val="FFFF00"/>
                </a:solidFill>
                <a:latin typeface="HY강B" pitchFamily="18" charset="-127"/>
                <a:ea typeface="HY강B" pitchFamily="18" charset="-127"/>
              </a:rPr>
              <a:t>중등 영어 </a:t>
            </a:r>
            <a:r>
              <a:rPr lang="en-US" altLang="ko-KR" sz="2800" dirty="0" smtClean="0">
                <a:solidFill>
                  <a:srgbClr val="FFFF00"/>
                </a:solidFill>
                <a:latin typeface="HY강B" pitchFamily="18" charset="-127"/>
                <a:ea typeface="HY강B" pitchFamily="18" charset="-127"/>
              </a:rPr>
              <a:t>2-2</a:t>
            </a:r>
            <a:endParaRPr lang="ko-KR" altLang="en-US" sz="2800" dirty="0">
              <a:solidFill>
                <a:srgbClr val="FFFF00"/>
              </a:solidFill>
              <a:latin typeface="HY강B" pitchFamily="18" charset="-127"/>
              <a:ea typeface="HY강B" pitchFamily="18" charset="-127"/>
            </a:endParaRPr>
          </a:p>
        </p:txBody>
      </p:sp>
      <p:grpSp>
        <p:nvGrpSpPr>
          <p:cNvPr id="199" name="그룹 198"/>
          <p:cNvGrpSpPr/>
          <p:nvPr/>
        </p:nvGrpSpPr>
        <p:grpSpPr>
          <a:xfrm rot="19910012">
            <a:off x="4309324" y="757556"/>
            <a:ext cx="4629349" cy="4950224"/>
            <a:chOff x="3198010" y="764704"/>
            <a:chExt cx="5894354" cy="6036984"/>
          </a:xfrm>
        </p:grpSpPr>
        <p:grpSp>
          <p:nvGrpSpPr>
            <p:cNvPr id="48" name="그룹 47"/>
            <p:cNvGrpSpPr/>
            <p:nvPr/>
          </p:nvGrpSpPr>
          <p:grpSpPr>
            <a:xfrm>
              <a:off x="5436096" y="764704"/>
              <a:ext cx="1302991" cy="2868632"/>
              <a:chOff x="6300192" y="768600"/>
              <a:chExt cx="1634480" cy="3380479"/>
            </a:xfrm>
          </p:grpSpPr>
          <p:grpSp>
            <p:nvGrpSpPr>
              <p:cNvPr id="49" name="그룹 48"/>
              <p:cNvGrpSpPr/>
              <p:nvPr/>
            </p:nvGrpSpPr>
            <p:grpSpPr>
              <a:xfrm>
                <a:off x="6740624" y="768600"/>
                <a:ext cx="783704" cy="692012"/>
                <a:chOff x="3788296" y="1824578"/>
                <a:chExt cx="783704" cy="692012"/>
              </a:xfrm>
            </p:grpSpPr>
            <p:sp>
              <p:nvSpPr>
                <p:cNvPr id="60" name="이등변 삼각형 59"/>
                <p:cNvSpPr/>
                <p:nvPr/>
              </p:nvSpPr>
              <p:spPr>
                <a:xfrm>
                  <a:off x="3995936" y="1824578"/>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61" name="이등변 삼각형 60"/>
                <p:cNvSpPr/>
                <p:nvPr/>
              </p:nvSpPr>
              <p:spPr>
                <a:xfrm>
                  <a:off x="4211960"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62" name="이등변 삼각형 61"/>
                <p:cNvSpPr/>
                <p:nvPr/>
              </p:nvSpPr>
              <p:spPr>
                <a:xfrm>
                  <a:off x="3788296"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grpSp>
          <p:grpSp>
            <p:nvGrpSpPr>
              <p:cNvPr id="50" name="그룹 49"/>
              <p:cNvGrpSpPr/>
              <p:nvPr/>
            </p:nvGrpSpPr>
            <p:grpSpPr>
              <a:xfrm>
                <a:off x="6516216" y="1580934"/>
                <a:ext cx="1224136" cy="216024"/>
                <a:chOff x="6516216" y="1580934"/>
                <a:chExt cx="1224136" cy="216024"/>
              </a:xfrm>
            </p:grpSpPr>
            <p:sp>
              <p:nvSpPr>
                <p:cNvPr id="58" name="타원 57"/>
                <p:cNvSpPr/>
                <p:nvPr/>
              </p:nvSpPr>
              <p:spPr>
                <a:xfrm>
                  <a:off x="6516216"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59" name="타원 58"/>
                <p:cNvSpPr/>
                <p:nvPr/>
              </p:nvSpPr>
              <p:spPr>
                <a:xfrm>
                  <a:off x="7524328"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51" name="그룹 50"/>
              <p:cNvGrpSpPr/>
              <p:nvPr/>
            </p:nvGrpSpPr>
            <p:grpSpPr>
              <a:xfrm>
                <a:off x="6948264" y="3068960"/>
                <a:ext cx="432048" cy="1080119"/>
                <a:chOff x="3995936" y="4365105"/>
                <a:chExt cx="432048" cy="1080119"/>
              </a:xfrm>
            </p:grpSpPr>
            <p:sp>
              <p:nvSpPr>
                <p:cNvPr id="56" name="순서도: 지연 55"/>
                <p:cNvSpPr/>
                <p:nvPr/>
              </p:nvSpPr>
              <p:spPr>
                <a:xfrm rot="5400000">
                  <a:off x="3923928" y="4941168"/>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57" name="순서도: 지연 56"/>
                <p:cNvSpPr/>
                <p:nvPr/>
              </p:nvSpPr>
              <p:spPr>
                <a:xfrm rot="16200000">
                  <a:off x="3923928" y="4437113"/>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52" name="그룹 51"/>
              <p:cNvGrpSpPr/>
              <p:nvPr/>
            </p:nvGrpSpPr>
            <p:grpSpPr>
              <a:xfrm>
                <a:off x="6300192" y="1940974"/>
                <a:ext cx="1634480" cy="995771"/>
                <a:chOff x="6300192" y="1940974"/>
                <a:chExt cx="1634480" cy="995771"/>
              </a:xfrm>
            </p:grpSpPr>
            <p:sp>
              <p:nvSpPr>
                <p:cNvPr id="53" name="타원 52"/>
                <p:cNvSpPr/>
                <p:nvPr/>
              </p:nvSpPr>
              <p:spPr>
                <a:xfrm>
                  <a:off x="6300192" y="1942697"/>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54" name="타원 53"/>
                <p:cNvSpPr/>
                <p:nvPr/>
              </p:nvSpPr>
              <p:spPr>
                <a:xfrm>
                  <a:off x="7401196" y="194097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55" name="타원 54"/>
                <p:cNvSpPr/>
                <p:nvPr/>
              </p:nvSpPr>
              <p:spPr>
                <a:xfrm>
                  <a:off x="6832857" y="242092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grpSp>
          <p:nvGrpSpPr>
            <p:cNvPr id="124" name="그룹 123"/>
            <p:cNvGrpSpPr/>
            <p:nvPr/>
          </p:nvGrpSpPr>
          <p:grpSpPr>
            <a:xfrm rot="10800000">
              <a:off x="5508105" y="3933056"/>
              <a:ext cx="1302991" cy="2868632"/>
              <a:chOff x="6300192" y="768600"/>
              <a:chExt cx="1634480" cy="3380479"/>
            </a:xfrm>
          </p:grpSpPr>
          <p:grpSp>
            <p:nvGrpSpPr>
              <p:cNvPr id="125" name="그룹 124"/>
              <p:cNvGrpSpPr/>
              <p:nvPr/>
            </p:nvGrpSpPr>
            <p:grpSpPr>
              <a:xfrm>
                <a:off x="6740624" y="768600"/>
                <a:ext cx="783704" cy="692012"/>
                <a:chOff x="3788296" y="1824578"/>
                <a:chExt cx="783704" cy="692012"/>
              </a:xfrm>
            </p:grpSpPr>
            <p:sp>
              <p:nvSpPr>
                <p:cNvPr id="136" name="이등변 삼각형 135"/>
                <p:cNvSpPr/>
                <p:nvPr/>
              </p:nvSpPr>
              <p:spPr>
                <a:xfrm>
                  <a:off x="3995936" y="1824578"/>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37" name="이등변 삼각형 136"/>
                <p:cNvSpPr/>
                <p:nvPr/>
              </p:nvSpPr>
              <p:spPr>
                <a:xfrm>
                  <a:off x="4211960"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38" name="이등변 삼각형 137"/>
                <p:cNvSpPr/>
                <p:nvPr/>
              </p:nvSpPr>
              <p:spPr>
                <a:xfrm>
                  <a:off x="3788296"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grpSp>
          <p:grpSp>
            <p:nvGrpSpPr>
              <p:cNvPr id="126" name="그룹 125"/>
              <p:cNvGrpSpPr/>
              <p:nvPr/>
            </p:nvGrpSpPr>
            <p:grpSpPr>
              <a:xfrm>
                <a:off x="6516216" y="1580934"/>
                <a:ext cx="1224136" cy="216024"/>
                <a:chOff x="6516216" y="1580934"/>
                <a:chExt cx="1224136" cy="216024"/>
              </a:xfrm>
            </p:grpSpPr>
            <p:sp>
              <p:nvSpPr>
                <p:cNvPr id="134" name="타원 133"/>
                <p:cNvSpPr/>
                <p:nvPr/>
              </p:nvSpPr>
              <p:spPr>
                <a:xfrm>
                  <a:off x="6516216"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35" name="타원 134"/>
                <p:cNvSpPr/>
                <p:nvPr/>
              </p:nvSpPr>
              <p:spPr>
                <a:xfrm>
                  <a:off x="7524328"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27" name="그룹 126"/>
              <p:cNvGrpSpPr/>
              <p:nvPr/>
            </p:nvGrpSpPr>
            <p:grpSpPr>
              <a:xfrm>
                <a:off x="6948264" y="3068960"/>
                <a:ext cx="432048" cy="1080119"/>
                <a:chOff x="3995936" y="4365105"/>
                <a:chExt cx="432048" cy="1080119"/>
              </a:xfrm>
            </p:grpSpPr>
            <p:sp>
              <p:nvSpPr>
                <p:cNvPr id="132" name="순서도: 지연 131"/>
                <p:cNvSpPr/>
                <p:nvPr/>
              </p:nvSpPr>
              <p:spPr>
                <a:xfrm rot="5400000">
                  <a:off x="3923928" y="4941168"/>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33" name="순서도: 지연 132"/>
                <p:cNvSpPr/>
                <p:nvPr/>
              </p:nvSpPr>
              <p:spPr>
                <a:xfrm rot="16200000">
                  <a:off x="3923928" y="4437113"/>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28" name="그룹 127"/>
              <p:cNvGrpSpPr/>
              <p:nvPr/>
            </p:nvGrpSpPr>
            <p:grpSpPr>
              <a:xfrm>
                <a:off x="6300192" y="1940974"/>
                <a:ext cx="1634480" cy="995771"/>
                <a:chOff x="6300192" y="1940974"/>
                <a:chExt cx="1634480" cy="995771"/>
              </a:xfrm>
            </p:grpSpPr>
            <p:sp>
              <p:nvSpPr>
                <p:cNvPr id="129" name="타원 128"/>
                <p:cNvSpPr/>
                <p:nvPr/>
              </p:nvSpPr>
              <p:spPr>
                <a:xfrm>
                  <a:off x="6300192" y="1942697"/>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30" name="타원 129"/>
                <p:cNvSpPr/>
                <p:nvPr/>
              </p:nvSpPr>
              <p:spPr>
                <a:xfrm>
                  <a:off x="7401196" y="194097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31" name="타원 130"/>
                <p:cNvSpPr/>
                <p:nvPr/>
              </p:nvSpPr>
              <p:spPr>
                <a:xfrm>
                  <a:off x="6832857" y="242092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grpSp>
          <p:nvGrpSpPr>
            <p:cNvPr id="139" name="그룹 138"/>
            <p:cNvGrpSpPr/>
            <p:nvPr/>
          </p:nvGrpSpPr>
          <p:grpSpPr>
            <a:xfrm rot="14527420">
              <a:off x="3980830" y="3207918"/>
              <a:ext cx="1302991" cy="2868632"/>
              <a:chOff x="6300192" y="768600"/>
              <a:chExt cx="1634480" cy="3380479"/>
            </a:xfrm>
          </p:grpSpPr>
          <p:grpSp>
            <p:nvGrpSpPr>
              <p:cNvPr id="140" name="그룹 139"/>
              <p:cNvGrpSpPr/>
              <p:nvPr/>
            </p:nvGrpSpPr>
            <p:grpSpPr>
              <a:xfrm>
                <a:off x="6740624" y="768600"/>
                <a:ext cx="783704" cy="692012"/>
                <a:chOff x="3788296" y="1824578"/>
                <a:chExt cx="783704" cy="692012"/>
              </a:xfrm>
            </p:grpSpPr>
            <p:sp>
              <p:nvSpPr>
                <p:cNvPr id="151" name="이등변 삼각형 150"/>
                <p:cNvSpPr/>
                <p:nvPr/>
              </p:nvSpPr>
              <p:spPr>
                <a:xfrm>
                  <a:off x="3995936" y="1824578"/>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52" name="이등변 삼각형 151"/>
                <p:cNvSpPr/>
                <p:nvPr/>
              </p:nvSpPr>
              <p:spPr>
                <a:xfrm>
                  <a:off x="4211960"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53" name="이등변 삼각형 152"/>
                <p:cNvSpPr/>
                <p:nvPr/>
              </p:nvSpPr>
              <p:spPr>
                <a:xfrm>
                  <a:off x="3788296"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grpSp>
          <p:grpSp>
            <p:nvGrpSpPr>
              <p:cNvPr id="141" name="그룹 140"/>
              <p:cNvGrpSpPr/>
              <p:nvPr/>
            </p:nvGrpSpPr>
            <p:grpSpPr>
              <a:xfrm>
                <a:off x="6516216" y="1580934"/>
                <a:ext cx="1224136" cy="216024"/>
                <a:chOff x="6516216" y="1580934"/>
                <a:chExt cx="1224136" cy="216024"/>
              </a:xfrm>
            </p:grpSpPr>
            <p:sp>
              <p:nvSpPr>
                <p:cNvPr id="149" name="타원 148"/>
                <p:cNvSpPr/>
                <p:nvPr/>
              </p:nvSpPr>
              <p:spPr>
                <a:xfrm>
                  <a:off x="6516216"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50" name="타원 149"/>
                <p:cNvSpPr/>
                <p:nvPr/>
              </p:nvSpPr>
              <p:spPr>
                <a:xfrm>
                  <a:off x="7524328"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42" name="그룹 141"/>
              <p:cNvGrpSpPr/>
              <p:nvPr/>
            </p:nvGrpSpPr>
            <p:grpSpPr>
              <a:xfrm>
                <a:off x="6948264" y="3068960"/>
                <a:ext cx="432048" cy="1080119"/>
                <a:chOff x="3995936" y="4365105"/>
                <a:chExt cx="432048" cy="1080119"/>
              </a:xfrm>
            </p:grpSpPr>
            <p:sp>
              <p:nvSpPr>
                <p:cNvPr id="147" name="순서도: 지연 146"/>
                <p:cNvSpPr/>
                <p:nvPr/>
              </p:nvSpPr>
              <p:spPr>
                <a:xfrm rot="5400000">
                  <a:off x="3923928" y="4941168"/>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48" name="순서도: 지연 147"/>
                <p:cNvSpPr/>
                <p:nvPr/>
              </p:nvSpPr>
              <p:spPr>
                <a:xfrm rot="16200000">
                  <a:off x="3923928" y="4437113"/>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43" name="그룹 142"/>
              <p:cNvGrpSpPr/>
              <p:nvPr/>
            </p:nvGrpSpPr>
            <p:grpSpPr>
              <a:xfrm>
                <a:off x="6300192" y="1940974"/>
                <a:ext cx="1634480" cy="995771"/>
                <a:chOff x="6300192" y="1940974"/>
                <a:chExt cx="1634480" cy="995771"/>
              </a:xfrm>
            </p:grpSpPr>
            <p:sp>
              <p:nvSpPr>
                <p:cNvPr id="144" name="타원 143"/>
                <p:cNvSpPr/>
                <p:nvPr/>
              </p:nvSpPr>
              <p:spPr>
                <a:xfrm>
                  <a:off x="6300192" y="1942697"/>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45" name="타원 144"/>
                <p:cNvSpPr/>
                <p:nvPr/>
              </p:nvSpPr>
              <p:spPr>
                <a:xfrm>
                  <a:off x="7401196" y="194097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46" name="타원 145"/>
                <p:cNvSpPr/>
                <p:nvPr/>
              </p:nvSpPr>
              <p:spPr>
                <a:xfrm>
                  <a:off x="6832857" y="242092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grpSp>
          <p:nvGrpSpPr>
            <p:cNvPr id="154" name="그룹 153"/>
            <p:cNvGrpSpPr/>
            <p:nvPr/>
          </p:nvGrpSpPr>
          <p:grpSpPr>
            <a:xfrm rot="18307766">
              <a:off x="4028294" y="1500609"/>
              <a:ext cx="1302991" cy="2868632"/>
              <a:chOff x="6300192" y="768600"/>
              <a:chExt cx="1634480" cy="3380479"/>
            </a:xfrm>
          </p:grpSpPr>
          <p:grpSp>
            <p:nvGrpSpPr>
              <p:cNvPr id="155" name="그룹 154"/>
              <p:cNvGrpSpPr/>
              <p:nvPr/>
            </p:nvGrpSpPr>
            <p:grpSpPr>
              <a:xfrm>
                <a:off x="6740624" y="768600"/>
                <a:ext cx="783704" cy="692012"/>
                <a:chOff x="3788296" y="1824578"/>
                <a:chExt cx="783704" cy="692012"/>
              </a:xfrm>
            </p:grpSpPr>
            <p:sp>
              <p:nvSpPr>
                <p:cNvPr id="166" name="이등변 삼각형 165"/>
                <p:cNvSpPr/>
                <p:nvPr/>
              </p:nvSpPr>
              <p:spPr>
                <a:xfrm>
                  <a:off x="3995936" y="1824578"/>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67" name="이등변 삼각형 166"/>
                <p:cNvSpPr/>
                <p:nvPr/>
              </p:nvSpPr>
              <p:spPr>
                <a:xfrm>
                  <a:off x="4211960"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68" name="이등변 삼각형 167"/>
                <p:cNvSpPr/>
                <p:nvPr/>
              </p:nvSpPr>
              <p:spPr>
                <a:xfrm>
                  <a:off x="3788296"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grpSp>
          <p:grpSp>
            <p:nvGrpSpPr>
              <p:cNvPr id="156" name="그룹 155"/>
              <p:cNvGrpSpPr/>
              <p:nvPr/>
            </p:nvGrpSpPr>
            <p:grpSpPr>
              <a:xfrm>
                <a:off x="6516216" y="1580934"/>
                <a:ext cx="1224136" cy="216024"/>
                <a:chOff x="6516216" y="1580934"/>
                <a:chExt cx="1224136" cy="216024"/>
              </a:xfrm>
            </p:grpSpPr>
            <p:sp>
              <p:nvSpPr>
                <p:cNvPr id="164" name="타원 163"/>
                <p:cNvSpPr/>
                <p:nvPr/>
              </p:nvSpPr>
              <p:spPr>
                <a:xfrm>
                  <a:off x="6516216"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65" name="타원 164"/>
                <p:cNvSpPr/>
                <p:nvPr/>
              </p:nvSpPr>
              <p:spPr>
                <a:xfrm>
                  <a:off x="7524328"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57" name="그룹 156"/>
              <p:cNvGrpSpPr/>
              <p:nvPr/>
            </p:nvGrpSpPr>
            <p:grpSpPr>
              <a:xfrm>
                <a:off x="6948264" y="3068960"/>
                <a:ext cx="432048" cy="1080119"/>
                <a:chOff x="3995936" y="4365105"/>
                <a:chExt cx="432048" cy="1080119"/>
              </a:xfrm>
            </p:grpSpPr>
            <p:sp>
              <p:nvSpPr>
                <p:cNvPr id="162" name="순서도: 지연 161"/>
                <p:cNvSpPr/>
                <p:nvPr/>
              </p:nvSpPr>
              <p:spPr>
                <a:xfrm rot="5400000">
                  <a:off x="3923928" y="4941168"/>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63" name="순서도: 지연 162"/>
                <p:cNvSpPr/>
                <p:nvPr/>
              </p:nvSpPr>
              <p:spPr>
                <a:xfrm rot="16200000">
                  <a:off x="3923928" y="4437113"/>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58" name="그룹 157"/>
              <p:cNvGrpSpPr/>
              <p:nvPr/>
            </p:nvGrpSpPr>
            <p:grpSpPr>
              <a:xfrm>
                <a:off x="6300192" y="1940974"/>
                <a:ext cx="1634480" cy="995771"/>
                <a:chOff x="6300192" y="1940974"/>
                <a:chExt cx="1634480" cy="995771"/>
              </a:xfrm>
            </p:grpSpPr>
            <p:sp>
              <p:nvSpPr>
                <p:cNvPr id="159" name="타원 158"/>
                <p:cNvSpPr/>
                <p:nvPr/>
              </p:nvSpPr>
              <p:spPr>
                <a:xfrm>
                  <a:off x="6300192" y="1942697"/>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60" name="타원 159"/>
                <p:cNvSpPr/>
                <p:nvPr/>
              </p:nvSpPr>
              <p:spPr>
                <a:xfrm>
                  <a:off x="7401196" y="194097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61" name="타원 160"/>
                <p:cNvSpPr/>
                <p:nvPr/>
              </p:nvSpPr>
              <p:spPr>
                <a:xfrm>
                  <a:off x="6832857" y="242092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grpSp>
          <p:nvGrpSpPr>
            <p:cNvPr id="169" name="그룹 168"/>
            <p:cNvGrpSpPr/>
            <p:nvPr/>
          </p:nvGrpSpPr>
          <p:grpSpPr>
            <a:xfrm rot="3420074">
              <a:off x="6909980" y="1459215"/>
              <a:ext cx="1302991" cy="2868632"/>
              <a:chOff x="6300192" y="768600"/>
              <a:chExt cx="1634480" cy="3380479"/>
            </a:xfrm>
          </p:grpSpPr>
          <p:grpSp>
            <p:nvGrpSpPr>
              <p:cNvPr id="170" name="그룹 169"/>
              <p:cNvGrpSpPr/>
              <p:nvPr/>
            </p:nvGrpSpPr>
            <p:grpSpPr>
              <a:xfrm>
                <a:off x="6740624" y="768600"/>
                <a:ext cx="783704" cy="692012"/>
                <a:chOff x="3788296" y="1824578"/>
                <a:chExt cx="783704" cy="692012"/>
              </a:xfrm>
            </p:grpSpPr>
            <p:sp>
              <p:nvSpPr>
                <p:cNvPr id="181" name="이등변 삼각형 180"/>
                <p:cNvSpPr/>
                <p:nvPr/>
              </p:nvSpPr>
              <p:spPr>
                <a:xfrm>
                  <a:off x="3995936" y="1824578"/>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82" name="이등변 삼각형 181"/>
                <p:cNvSpPr/>
                <p:nvPr/>
              </p:nvSpPr>
              <p:spPr>
                <a:xfrm>
                  <a:off x="4211960"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83" name="이등변 삼각형 182"/>
                <p:cNvSpPr/>
                <p:nvPr/>
              </p:nvSpPr>
              <p:spPr>
                <a:xfrm>
                  <a:off x="3788296"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grpSp>
          <p:grpSp>
            <p:nvGrpSpPr>
              <p:cNvPr id="171" name="그룹 170"/>
              <p:cNvGrpSpPr/>
              <p:nvPr/>
            </p:nvGrpSpPr>
            <p:grpSpPr>
              <a:xfrm>
                <a:off x="6516216" y="1580934"/>
                <a:ext cx="1224136" cy="216024"/>
                <a:chOff x="6516216" y="1580934"/>
                <a:chExt cx="1224136" cy="216024"/>
              </a:xfrm>
            </p:grpSpPr>
            <p:sp>
              <p:nvSpPr>
                <p:cNvPr id="179" name="타원 178"/>
                <p:cNvSpPr/>
                <p:nvPr/>
              </p:nvSpPr>
              <p:spPr>
                <a:xfrm>
                  <a:off x="6516216"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80" name="타원 179"/>
                <p:cNvSpPr/>
                <p:nvPr/>
              </p:nvSpPr>
              <p:spPr>
                <a:xfrm>
                  <a:off x="7524328"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72" name="그룹 171"/>
              <p:cNvGrpSpPr/>
              <p:nvPr/>
            </p:nvGrpSpPr>
            <p:grpSpPr>
              <a:xfrm>
                <a:off x="6948264" y="3068960"/>
                <a:ext cx="432048" cy="1080119"/>
                <a:chOff x="3995936" y="4365105"/>
                <a:chExt cx="432048" cy="1080119"/>
              </a:xfrm>
            </p:grpSpPr>
            <p:sp>
              <p:nvSpPr>
                <p:cNvPr id="177" name="순서도: 지연 176"/>
                <p:cNvSpPr/>
                <p:nvPr/>
              </p:nvSpPr>
              <p:spPr>
                <a:xfrm rot="5400000">
                  <a:off x="3923928" y="4941168"/>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78" name="순서도: 지연 177"/>
                <p:cNvSpPr/>
                <p:nvPr/>
              </p:nvSpPr>
              <p:spPr>
                <a:xfrm rot="16200000">
                  <a:off x="3923928" y="4437113"/>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73" name="그룹 172"/>
              <p:cNvGrpSpPr/>
              <p:nvPr/>
            </p:nvGrpSpPr>
            <p:grpSpPr>
              <a:xfrm>
                <a:off x="6300192" y="1940974"/>
                <a:ext cx="1634480" cy="995771"/>
                <a:chOff x="6300192" y="1940974"/>
                <a:chExt cx="1634480" cy="995771"/>
              </a:xfrm>
            </p:grpSpPr>
            <p:sp>
              <p:nvSpPr>
                <p:cNvPr id="174" name="타원 173"/>
                <p:cNvSpPr/>
                <p:nvPr/>
              </p:nvSpPr>
              <p:spPr>
                <a:xfrm>
                  <a:off x="6300192" y="1942697"/>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75" name="타원 174"/>
                <p:cNvSpPr/>
                <p:nvPr/>
              </p:nvSpPr>
              <p:spPr>
                <a:xfrm>
                  <a:off x="7401196" y="194097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76" name="타원 175"/>
                <p:cNvSpPr/>
                <p:nvPr/>
              </p:nvSpPr>
              <p:spPr>
                <a:xfrm>
                  <a:off x="6832857" y="242092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grpSp>
          <p:nvGrpSpPr>
            <p:cNvPr id="184" name="그룹 183"/>
            <p:cNvGrpSpPr/>
            <p:nvPr/>
          </p:nvGrpSpPr>
          <p:grpSpPr>
            <a:xfrm rot="7013989">
              <a:off x="7006552" y="3133200"/>
              <a:ext cx="1302991" cy="2868632"/>
              <a:chOff x="6300192" y="768600"/>
              <a:chExt cx="1634480" cy="3380479"/>
            </a:xfrm>
          </p:grpSpPr>
          <p:grpSp>
            <p:nvGrpSpPr>
              <p:cNvPr id="185" name="그룹 184"/>
              <p:cNvGrpSpPr/>
              <p:nvPr/>
            </p:nvGrpSpPr>
            <p:grpSpPr>
              <a:xfrm>
                <a:off x="6740624" y="768600"/>
                <a:ext cx="783704" cy="692012"/>
                <a:chOff x="3788296" y="1824578"/>
                <a:chExt cx="783704" cy="692012"/>
              </a:xfrm>
            </p:grpSpPr>
            <p:sp>
              <p:nvSpPr>
                <p:cNvPr id="196" name="이등변 삼각형 195"/>
                <p:cNvSpPr/>
                <p:nvPr/>
              </p:nvSpPr>
              <p:spPr>
                <a:xfrm>
                  <a:off x="3995936" y="1824578"/>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97" name="이등변 삼각형 196"/>
                <p:cNvSpPr/>
                <p:nvPr/>
              </p:nvSpPr>
              <p:spPr>
                <a:xfrm>
                  <a:off x="4211960"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sp>
              <p:nvSpPr>
                <p:cNvPr id="198" name="이등변 삼각형 197"/>
                <p:cNvSpPr/>
                <p:nvPr/>
              </p:nvSpPr>
              <p:spPr>
                <a:xfrm>
                  <a:off x="3788296" y="2208312"/>
                  <a:ext cx="360040" cy="308278"/>
                </a:xfrm>
                <a:prstGeom prs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FF00"/>
                    </a:solidFill>
                  </a:endParaRPr>
                </a:p>
              </p:txBody>
            </p:sp>
          </p:grpSp>
          <p:grpSp>
            <p:nvGrpSpPr>
              <p:cNvPr id="186" name="그룹 185"/>
              <p:cNvGrpSpPr/>
              <p:nvPr/>
            </p:nvGrpSpPr>
            <p:grpSpPr>
              <a:xfrm>
                <a:off x="6516216" y="1580934"/>
                <a:ext cx="1224136" cy="216024"/>
                <a:chOff x="6516216" y="1580934"/>
                <a:chExt cx="1224136" cy="216024"/>
              </a:xfrm>
            </p:grpSpPr>
            <p:sp>
              <p:nvSpPr>
                <p:cNvPr id="194" name="타원 193"/>
                <p:cNvSpPr/>
                <p:nvPr/>
              </p:nvSpPr>
              <p:spPr>
                <a:xfrm>
                  <a:off x="6516216"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95" name="타원 194"/>
                <p:cNvSpPr/>
                <p:nvPr/>
              </p:nvSpPr>
              <p:spPr>
                <a:xfrm>
                  <a:off x="7524328" y="1580934"/>
                  <a:ext cx="216024" cy="2160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87" name="그룹 186"/>
              <p:cNvGrpSpPr/>
              <p:nvPr/>
            </p:nvGrpSpPr>
            <p:grpSpPr>
              <a:xfrm>
                <a:off x="6948264" y="3068960"/>
                <a:ext cx="432048" cy="1080119"/>
                <a:chOff x="3995936" y="4365105"/>
                <a:chExt cx="432048" cy="1080119"/>
              </a:xfrm>
            </p:grpSpPr>
            <p:sp>
              <p:nvSpPr>
                <p:cNvPr id="192" name="순서도: 지연 191"/>
                <p:cNvSpPr/>
                <p:nvPr/>
              </p:nvSpPr>
              <p:spPr>
                <a:xfrm rot="5400000">
                  <a:off x="3923928" y="4941168"/>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93" name="순서도: 지연 192"/>
                <p:cNvSpPr/>
                <p:nvPr/>
              </p:nvSpPr>
              <p:spPr>
                <a:xfrm rot="16200000">
                  <a:off x="3923928" y="4437113"/>
                  <a:ext cx="576064" cy="432048"/>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nvGrpSpPr>
              <p:cNvPr id="188" name="그룹 187"/>
              <p:cNvGrpSpPr/>
              <p:nvPr/>
            </p:nvGrpSpPr>
            <p:grpSpPr>
              <a:xfrm>
                <a:off x="6300192" y="1940974"/>
                <a:ext cx="1634480" cy="995771"/>
                <a:chOff x="6300192" y="1940974"/>
                <a:chExt cx="1634480" cy="995771"/>
              </a:xfrm>
            </p:grpSpPr>
            <p:sp>
              <p:nvSpPr>
                <p:cNvPr id="189" name="타원 188"/>
                <p:cNvSpPr/>
                <p:nvPr/>
              </p:nvSpPr>
              <p:spPr>
                <a:xfrm>
                  <a:off x="6300192" y="1942697"/>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90" name="타원 189"/>
                <p:cNvSpPr/>
                <p:nvPr/>
              </p:nvSpPr>
              <p:spPr>
                <a:xfrm>
                  <a:off x="7401196" y="194097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sp>
              <p:nvSpPr>
                <p:cNvPr id="191" name="타원 190"/>
                <p:cNvSpPr/>
                <p:nvPr/>
              </p:nvSpPr>
              <p:spPr>
                <a:xfrm>
                  <a:off x="6832857" y="2420924"/>
                  <a:ext cx="533476" cy="51582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rgbClr val="FF0066"/>
                    </a:solidFill>
                  </a:endParaRPr>
                </a:p>
              </p:txBody>
            </p:sp>
          </p:grpSp>
        </p:grpSp>
      </p:grpSp>
      <p:sp>
        <p:nvSpPr>
          <p:cNvPr id="202" name="모서리가 둥근 직사각형 201"/>
          <p:cNvSpPr/>
          <p:nvPr/>
        </p:nvSpPr>
        <p:spPr>
          <a:xfrm>
            <a:off x="307800" y="3112110"/>
            <a:ext cx="4664928" cy="3079992"/>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4000" dirty="0" smtClean="0">
                <a:solidFill>
                  <a:schemeClr val="tx2">
                    <a:lumMod val="60000"/>
                    <a:lumOff val="40000"/>
                  </a:schemeClr>
                </a:solidFill>
              </a:rPr>
              <a:t>Lesson 12</a:t>
            </a:r>
          </a:p>
          <a:p>
            <a:pPr algn="ctr"/>
            <a:endParaRPr lang="en-US" altLang="ko-KR" sz="800" dirty="0">
              <a:solidFill>
                <a:schemeClr val="tx2">
                  <a:lumMod val="60000"/>
                  <a:lumOff val="40000"/>
                </a:schemeClr>
              </a:solidFill>
            </a:endParaRPr>
          </a:p>
          <a:p>
            <a:pPr algn="ctr"/>
            <a:r>
              <a:rPr lang="en-US" altLang="ko-KR" sz="4000" dirty="0" smtClean="0">
                <a:solidFill>
                  <a:schemeClr val="bg1"/>
                </a:solidFill>
              </a:rPr>
              <a:t>Tell </a:t>
            </a:r>
            <a:r>
              <a:rPr lang="en-US" altLang="ko-KR" sz="4000" smtClean="0">
                <a:solidFill>
                  <a:schemeClr val="bg1"/>
                </a:solidFill>
              </a:rPr>
              <a:t>me </a:t>
            </a:r>
            <a:r>
              <a:rPr lang="en-US" altLang="ko-KR" sz="4000" smtClean="0">
                <a:solidFill>
                  <a:srgbClr val="FFFF00"/>
                </a:solidFill>
              </a:rPr>
              <a:t>if Harry won </a:t>
            </a:r>
            <a:r>
              <a:rPr lang="en-US" altLang="ko-KR" sz="4000" smtClean="0">
                <a:solidFill>
                  <a:schemeClr val="bg1"/>
                </a:solidFill>
              </a:rPr>
              <a:t>the </a:t>
            </a:r>
            <a:r>
              <a:rPr lang="en-US" altLang="ko-KR" sz="4000" dirty="0" smtClean="0">
                <a:solidFill>
                  <a:schemeClr val="bg1"/>
                </a:solidFill>
              </a:rPr>
              <a:t>gold</a:t>
            </a:r>
          </a:p>
          <a:p>
            <a:pPr algn="ctr"/>
            <a:r>
              <a:rPr lang="en-US" altLang="ko-KR" sz="4000" dirty="0" smtClean="0">
                <a:solidFill>
                  <a:schemeClr val="bg1"/>
                </a:solidFill>
              </a:rPr>
              <a:t>medal.</a:t>
            </a:r>
            <a:endParaRPr lang="ko-KR" altLang="en-US" sz="4000" dirty="0">
              <a:solidFill>
                <a:schemeClr val="bg1"/>
              </a:solidFill>
            </a:endParaRPr>
          </a:p>
        </p:txBody>
      </p:sp>
      <p:sp>
        <p:nvSpPr>
          <p:cNvPr id="101" name="순서도: 지연 100"/>
          <p:cNvSpPr/>
          <p:nvPr/>
        </p:nvSpPr>
        <p:spPr>
          <a:xfrm rot="5400000">
            <a:off x="1128081" y="-136368"/>
            <a:ext cx="2027301" cy="2268252"/>
          </a:xfrm>
          <a:prstGeom prst="flowChartDelay">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6" name="TextBox 105"/>
          <p:cNvSpPr txBox="1"/>
          <p:nvPr/>
        </p:nvSpPr>
        <p:spPr>
          <a:xfrm>
            <a:off x="1151618" y="1090336"/>
            <a:ext cx="2124240" cy="1077218"/>
          </a:xfrm>
          <a:prstGeom prst="rect">
            <a:avLst/>
          </a:prstGeom>
          <a:noFill/>
        </p:spPr>
        <p:txBody>
          <a:bodyPr wrap="square" rtlCol="0">
            <a:spAutoFit/>
          </a:bodyPr>
          <a:lstStyle/>
          <a:p>
            <a:r>
              <a:rPr lang="ko-KR" altLang="en-US" sz="3200" dirty="0">
                <a:solidFill>
                  <a:schemeClr val="accent2">
                    <a:lumMod val="75000"/>
                  </a:schemeClr>
                </a:solidFill>
              </a:rPr>
              <a:t>진도</a:t>
            </a:r>
            <a:r>
              <a:rPr lang="en-US" altLang="ko-KR" sz="3200" dirty="0">
                <a:solidFill>
                  <a:schemeClr val="accent2">
                    <a:lumMod val="75000"/>
                  </a:schemeClr>
                </a:solidFill>
              </a:rPr>
              <a:t> </a:t>
            </a:r>
            <a:r>
              <a:rPr lang="ko-KR" altLang="en-US" sz="3200" dirty="0">
                <a:solidFill>
                  <a:schemeClr val="accent2">
                    <a:lumMod val="75000"/>
                  </a:schemeClr>
                </a:solidFill>
              </a:rPr>
              <a:t>교재</a:t>
            </a:r>
            <a:endParaRPr lang="ko-KR" altLang="en-US" sz="3200" dirty="0"/>
          </a:p>
          <a:p>
            <a:endParaRPr lang="ko-KR" altLang="en-US" sz="3200" dirty="0"/>
          </a:p>
        </p:txBody>
      </p:sp>
      <p:grpSp>
        <p:nvGrpSpPr>
          <p:cNvPr id="107" name="그룹 106"/>
          <p:cNvGrpSpPr/>
          <p:nvPr/>
        </p:nvGrpSpPr>
        <p:grpSpPr>
          <a:xfrm>
            <a:off x="623525" y="126105"/>
            <a:ext cx="1116124" cy="905786"/>
            <a:chOff x="575556" y="158322"/>
            <a:chExt cx="1116124" cy="905786"/>
          </a:xfrm>
        </p:grpSpPr>
        <p:sp>
          <p:nvSpPr>
            <p:cNvPr id="108" name="타원 107"/>
            <p:cNvSpPr/>
            <p:nvPr/>
          </p:nvSpPr>
          <p:spPr>
            <a:xfrm>
              <a:off x="575556" y="158322"/>
              <a:ext cx="900100" cy="90578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sz="2400" dirty="0" smtClean="0">
                  <a:latin typeface="HY강B" pitchFamily="18" charset="-127"/>
                  <a:ea typeface="HY강B" pitchFamily="18" charset="-127"/>
                </a:rPr>
                <a:t> </a:t>
              </a:r>
              <a:endParaRPr lang="ko-KR" altLang="en-US" sz="2400" dirty="0">
                <a:latin typeface="HY강B" pitchFamily="18" charset="-127"/>
                <a:ea typeface="HY강B" pitchFamily="18" charset="-127"/>
              </a:endParaRPr>
            </a:p>
          </p:txBody>
        </p:sp>
        <p:sp>
          <p:nvSpPr>
            <p:cNvPr id="109" name="TextBox 108"/>
            <p:cNvSpPr txBox="1"/>
            <p:nvPr/>
          </p:nvSpPr>
          <p:spPr>
            <a:xfrm>
              <a:off x="647564" y="332656"/>
              <a:ext cx="720080" cy="523220"/>
            </a:xfrm>
            <a:prstGeom prst="rect">
              <a:avLst/>
            </a:prstGeom>
            <a:noFill/>
          </p:spPr>
          <p:txBody>
            <a:bodyPr wrap="square" rtlCol="0">
              <a:spAutoFit/>
            </a:bodyPr>
            <a:lstStyle/>
            <a:p>
              <a:r>
                <a:rPr lang="ko-KR" altLang="en-US" sz="2800" dirty="0" smtClean="0">
                  <a:solidFill>
                    <a:schemeClr val="bg1"/>
                  </a:solidFill>
                  <a:latin typeface="HY강B" pitchFamily="18" charset="-127"/>
                  <a:ea typeface="HY강B" pitchFamily="18" charset="-127"/>
                </a:rPr>
                <a:t>올</a:t>
              </a:r>
              <a:endParaRPr lang="ko-KR" altLang="en-US" sz="2800" dirty="0">
                <a:solidFill>
                  <a:schemeClr val="bg1"/>
                </a:solidFill>
                <a:latin typeface="HY강B" pitchFamily="18" charset="-127"/>
                <a:ea typeface="HY강B" pitchFamily="18" charset="-127"/>
              </a:endParaRPr>
            </a:p>
          </p:txBody>
        </p:sp>
        <p:sp>
          <p:nvSpPr>
            <p:cNvPr id="110" name="TextBox 109"/>
            <p:cNvSpPr txBox="1"/>
            <p:nvPr/>
          </p:nvSpPr>
          <p:spPr>
            <a:xfrm>
              <a:off x="971600" y="404664"/>
              <a:ext cx="720080" cy="523220"/>
            </a:xfrm>
            <a:prstGeom prst="rect">
              <a:avLst/>
            </a:prstGeom>
            <a:noFill/>
          </p:spPr>
          <p:txBody>
            <a:bodyPr wrap="square" rtlCol="0">
              <a:spAutoFit/>
            </a:bodyPr>
            <a:lstStyle/>
            <a:p>
              <a:r>
                <a:rPr lang="ko-KR" altLang="en-US" sz="2800" smtClean="0">
                  <a:solidFill>
                    <a:schemeClr val="bg1"/>
                  </a:solidFill>
                  <a:latin typeface="HY강B" pitchFamily="18" charset="-127"/>
                  <a:ea typeface="HY강B" pitchFamily="18" charset="-127"/>
                </a:rPr>
                <a:t>댓</a:t>
              </a:r>
              <a:endParaRPr lang="ko-KR" altLang="en-US" sz="2800" dirty="0">
                <a:solidFill>
                  <a:schemeClr val="bg1"/>
                </a:solidFill>
                <a:latin typeface="HY강B" pitchFamily="18" charset="-127"/>
                <a:ea typeface="HY강B" pitchFamily="18" charset="-127"/>
              </a:endParaRPr>
            </a:p>
          </p:txBody>
        </p:sp>
      </p:grpSp>
    </p:spTree>
    <p:extLst>
      <p:ext uri="{BB962C8B-B14F-4D97-AF65-F5344CB8AC3E}">
        <p14:creationId xmlns:p14="http://schemas.microsoft.com/office/powerpoint/2010/main" val="1727261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명령문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2. </a:t>
            </a:r>
            <a:r>
              <a:rPr lang="ko-KR" altLang="en-US" sz="2800" dirty="0">
                <a:solidFill>
                  <a:schemeClr val="bg1"/>
                </a:solidFill>
                <a:latin typeface="HY강B" pitchFamily="18" charset="-127"/>
                <a:ea typeface="HY강B" pitchFamily="18" charset="-127"/>
              </a:rPr>
              <a:t>문장의 종류 </a:t>
            </a:r>
            <a:r>
              <a:rPr lang="en-US" altLang="ko-KR" sz="2800" b="1" dirty="0" smtClean="0">
                <a:solidFill>
                  <a:schemeClr val="bg1"/>
                </a:solidFill>
                <a:latin typeface="HY신명조"/>
                <a:ea typeface="HY신명조"/>
              </a:rPr>
              <a:t>Ⅱ</a:t>
            </a:r>
            <a:endParaRPr lang="en-US" altLang="ko-KR" sz="2800" b="1" dirty="0">
              <a:solidFill>
                <a:schemeClr val="bg1"/>
              </a:solidFill>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A</a:t>
            </a:r>
            <a:endParaRPr lang="ko-KR" altLang="en-US" sz="3200" dirty="0">
              <a:solidFill>
                <a:srgbClr val="FFFF00"/>
              </a:solidFill>
            </a:endParaRPr>
          </a:p>
        </p:txBody>
      </p:sp>
      <p:sp>
        <p:nvSpPr>
          <p:cNvPr id="9" name="순서도: 대체 처리 8"/>
          <p:cNvSpPr/>
          <p:nvPr/>
        </p:nvSpPr>
        <p:spPr>
          <a:xfrm>
            <a:off x="1475656" y="2276872"/>
            <a:ext cx="7416824" cy="1656184"/>
          </a:xfrm>
          <a:prstGeom prst="flowChartAlternateProcess">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100" dirty="0" smtClean="0">
                <a:solidFill>
                  <a:schemeClr val="tx1"/>
                </a:solidFill>
                <a:ea typeface="HY강B" pitchFamily="18" charset="-127"/>
              </a:rPr>
              <a:t>&lt;or </a:t>
            </a:r>
            <a:r>
              <a:rPr lang="ko-KR" altLang="en-US" sz="2100" dirty="0" smtClean="0">
                <a:solidFill>
                  <a:schemeClr val="tx1"/>
                </a:solidFill>
                <a:ea typeface="HY강B" pitchFamily="18" charset="-127"/>
              </a:rPr>
              <a:t>의</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다른 의미</a:t>
            </a:r>
            <a:r>
              <a:rPr lang="en-US" altLang="ko-KR" sz="2100" dirty="0" smtClean="0">
                <a:solidFill>
                  <a:schemeClr val="tx1"/>
                </a:solidFill>
                <a:ea typeface="HY강B" pitchFamily="18" charset="-127"/>
              </a:rPr>
              <a:t>&gt;</a:t>
            </a:r>
          </a:p>
          <a:p>
            <a:pPr marL="342900" indent="-342900">
              <a:buFont typeface="Arial" panose="020B0604020202020204" pitchFamily="34" charset="0"/>
              <a:buChar char="•"/>
            </a:pPr>
            <a:r>
              <a:rPr lang="en-US" altLang="ko-KR" sz="2100" dirty="0" smtClean="0">
                <a:solidFill>
                  <a:schemeClr val="tx1"/>
                </a:solidFill>
                <a:ea typeface="HY강B" pitchFamily="18" charset="-127"/>
              </a:rPr>
              <a:t>Do you like baseball or basketball?  (</a:t>
            </a:r>
            <a:r>
              <a:rPr lang="ko-KR" altLang="en-US" sz="2100" dirty="0" smtClean="0">
                <a:solidFill>
                  <a:schemeClr val="tx1"/>
                </a:solidFill>
                <a:ea typeface="HY강B" pitchFamily="18" charset="-127"/>
              </a:rPr>
              <a:t>둘 중 하나</a:t>
            </a:r>
            <a:r>
              <a:rPr lang="en-US" altLang="ko-KR" sz="2100" dirty="0" smtClean="0">
                <a:solidFill>
                  <a:schemeClr val="tx1"/>
                </a:solidFill>
                <a:ea typeface="HY강B" pitchFamily="18" charset="-127"/>
              </a:rPr>
              <a:t>)</a:t>
            </a:r>
          </a:p>
          <a:p>
            <a:pPr marL="342900" indent="-342900">
              <a:buFont typeface="Arial" panose="020B0604020202020204" pitchFamily="34" charset="0"/>
              <a:buChar char="•"/>
            </a:pPr>
            <a:r>
              <a:rPr lang="en-US" altLang="ko-KR" sz="2100" dirty="0" smtClean="0">
                <a:solidFill>
                  <a:schemeClr val="tx1"/>
                </a:solidFill>
                <a:ea typeface="HY강B" pitchFamily="18" charset="-127"/>
              </a:rPr>
              <a:t>Go now, or you’ll be late.  (~</a:t>
            </a:r>
            <a:r>
              <a:rPr lang="ko-KR" altLang="en-US" sz="2100" dirty="0" smtClean="0">
                <a:solidFill>
                  <a:schemeClr val="tx1"/>
                </a:solidFill>
                <a:ea typeface="HY강B" pitchFamily="18" charset="-127"/>
              </a:rPr>
              <a:t>하지 않으면</a:t>
            </a:r>
            <a:r>
              <a:rPr lang="en-US" altLang="ko-KR" sz="2100" dirty="0" smtClean="0">
                <a:solidFill>
                  <a:schemeClr val="tx1"/>
                </a:solidFill>
                <a:ea typeface="HY강B" pitchFamily="18" charset="-127"/>
              </a:rPr>
              <a:t>)</a:t>
            </a:r>
          </a:p>
          <a:p>
            <a:pPr marL="342900" indent="-342900">
              <a:buFont typeface="Arial" panose="020B0604020202020204" pitchFamily="34" charset="0"/>
              <a:buChar char="•"/>
            </a:pPr>
            <a:r>
              <a:rPr lang="en-US" altLang="ko-KR" sz="2100" dirty="0" smtClean="0">
                <a:solidFill>
                  <a:schemeClr val="tx1"/>
                </a:solidFill>
                <a:ea typeface="HY강B" pitchFamily="18" charset="-127"/>
              </a:rPr>
              <a:t>The movie will start ten minutes later or so.  (~</a:t>
            </a:r>
            <a:r>
              <a:rPr lang="ko-KR" altLang="en-US" sz="2100" dirty="0" smtClean="0">
                <a:solidFill>
                  <a:schemeClr val="tx1"/>
                </a:solidFill>
                <a:ea typeface="HY강B" pitchFamily="18" charset="-127"/>
              </a:rPr>
              <a:t>쯤</a:t>
            </a:r>
            <a:r>
              <a:rPr lang="en-US" altLang="ko-KR" sz="2100" dirty="0" smtClean="0">
                <a:solidFill>
                  <a:schemeClr val="tx1"/>
                </a:solidFill>
                <a:ea typeface="HY강B" pitchFamily="18" charset="-127"/>
              </a:rPr>
              <a:t>(</a:t>
            </a:r>
            <a:r>
              <a:rPr lang="ko-KR" altLang="en-US" sz="2100" dirty="0" smtClean="0">
                <a:solidFill>
                  <a:schemeClr val="tx1"/>
                </a:solidFill>
                <a:ea typeface="HY강B" pitchFamily="18" charset="-127"/>
              </a:rPr>
              <a:t>정도</a:t>
            </a:r>
            <a:r>
              <a:rPr lang="en-US" altLang="ko-KR" sz="2100" dirty="0" smtClean="0">
                <a:solidFill>
                  <a:schemeClr val="tx1"/>
                </a:solidFill>
                <a:ea typeface="HY강B" pitchFamily="18" charset="-127"/>
              </a:rPr>
              <a:t>))</a:t>
            </a:r>
          </a:p>
        </p:txBody>
      </p:sp>
      <p:sp>
        <p:nvSpPr>
          <p:cNvPr id="10" name="오각형 9"/>
          <p:cNvSpPr/>
          <p:nvPr/>
        </p:nvSpPr>
        <p:spPr>
          <a:xfrm>
            <a:off x="951787" y="1844824"/>
            <a:ext cx="2052353" cy="432048"/>
          </a:xfrm>
          <a:prstGeom prst="homePlat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rgbClr val="FF0066"/>
                </a:solidFill>
              </a:rPr>
              <a:t>Plus </a:t>
            </a:r>
            <a:r>
              <a:rPr lang="en-US" altLang="ko-KR" dirty="0" smtClean="0">
                <a:solidFill>
                  <a:schemeClr val="tx1"/>
                </a:solidFill>
              </a:rPr>
              <a:t>Grammar</a:t>
            </a:r>
            <a:endParaRPr lang="ko-KR" altLang="en-US" dirty="0">
              <a:solidFill>
                <a:schemeClr val="tx1"/>
              </a:solidFill>
            </a:endParaRPr>
          </a:p>
        </p:txBody>
      </p:sp>
    </p:spTree>
    <p:extLst>
      <p:ext uri="{BB962C8B-B14F-4D97-AF65-F5344CB8AC3E}">
        <p14:creationId xmlns:p14="http://schemas.microsoft.com/office/powerpoint/2010/main" val="2244181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감</a:t>
            </a:r>
            <a:r>
              <a:rPr lang="ko-KR" altLang="en-US" sz="2400" dirty="0">
                <a:solidFill>
                  <a:schemeClr val="bg1"/>
                </a:solidFill>
                <a:latin typeface="HY강B" pitchFamily="18" charset="-127"/>
                <a:ea typeface="HY강B" pitchFamily="18" charset="-127"/>
              </a:rPr>
              <a:t>탄</a:t>
            </a:r>
            <a:r>
              <a:rPr lang="ko-KR" altLang="en-US" sz="2400" dirty="0" smtClean="0">
                <a:solidFill>
                  <a:schemeClr val="bg1"/>
                </a:solidFill>
                <a:latin typeface="HY강B" pitchFamily="18" charset="-127"/>
                <a:ea typeface="HY강B" pitchFamily="18" charset="-127"/>
              </a:rPr>
              <a:t>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2. </a:t>
            </a:r>
            <a:r>
              <a:rPr lang="ko-KR" altLang="en-US" sz="2800" dirty="0">
                <a:solidFill>
                  <a:schemeClr val="bg1"/>
                </a:solidFill>
                <a:latin typeface="HY강B" pitchFamily="18" charset="-127"/>
                <a:ea typeface="HY강B" pitchFamily="18" charset="-127"/>
              </a:rPr>
              <a:t>문장의 종류 </a:t>
            </a:r>
            <a:r>
              <a:rPr lang="en-US" altLang="ko-KR" sz="2800" b="1" dirty="0" smtClean="0">
                <a:solidFill>
                  <a:schemeClr val="bg1"/>
                </a:solidFill>
                <a:latin typeface="HY신명조"/>
                <a:ea typeface="HY신명조"/>
              </a:rPr>
              <a:t>Ⅱ</a:t>
            </a:r>
            <a:endParaRPr lang="en-US" altLang="ko-KR" sz="2800" b="1" dirty="0">
              <a:solidFill>
                <a:schemeClr val="bg1"/>
              </a:solidFill>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B</a:t>
            </a:r>
            <a:endParaRPr lang="ko-KR" altLang="en-US" sz="3200" dirty="0">
              <a:solidFill>
                <a:srgbClr val="FFFF00"/>
              </a:solidFill>
            </a:endParaRPr>
          </a:p>
        </p:txBody>
      </p:sp>
      <p:sp>
        <p:nvSpPr>
          <p:cNvPr id="8" name="순서도: 대체 처리 7"/>
          <p:cNvSpPr/>
          <p:nvPr/>
        </p:nvSpPr>
        <p:spPr>
          <a:xfrm>
            <a:off x="284175" y="1700844"/>
            <a:ext cx="8608305" cy="5040524"/>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smtClean="0">
                <a:solidFill>
                  <a:srgbClr val="002060"/>
                </a:solidFill>
                <a:latin typeface="HY강B" pitchFamily="18" charset="-127"/>
                <a:ea typeface="HY강B" pitchFamily="18" charset="-127"/>
              </a:rPr>
              <a:t>1. what</a:t>
            </a:r>
            <a:r>
              <a:rPr lang="ko-KR" altLang="en-US" sz="2600" b="1" dirty="0" smtClean="0">
                <a:solidFill>
                  <a:srgbClr val="002060"/>
                </a:solidFill>
                <a:latin typeface="HY강B" pitchFamily="18" charset="-127"/>
                <a:ea typeface="HY강B" pitchFamily="18" charset="-127"/>
              </a:rPr>
              <a:t>으로 시작하는 감탄문</a:t>
            </a:r>
            <a:endParaRPr lang="en-US" altLang="ko-KR" sz="2600" b="1" dirty="0" smtClean="0">
              <a:solidFill>
                <a:srgbClr val="002060"/>
              </a:solidFill>
              <a:latin typeface="HY강B" pitchFamily="18" charset="-127"/>
              <a:ea typeface="HY강B" pitchFamily="18" charset="-127"/>
            </a:endParaRPr>
          </a:p>
          <a:p>
            <a:pPr algn="just">
              <a:lnSpc>
                <a:spcPct val="150000"/>
              </a:lnSpc>
            </a:pPr>
            <a:r>
              <a:rPr lang="en-US" altLang="ko-KR" sz="2100" dirty="0" smtClean="0">
                <a:solidFill>
                  <a:schemeClr val="tx1"/>
                </a:solidFill>
                <a:ea typeface="HY강B" pitchFamily="18" charset="-127"/>
              </a:rPr>
              <a:t>‘</a:t>
            </a:r>
            <a:r>
              <a:rPr lang="ko-KR" altLang="en-US" sz="2100" dirty="0" smtClean="0">
                <a:solidFill>
                  <a:schemeClr val="tx1"/>
                </a:solidFill>
                <a:ea typeface="HY강B" pitchFamily="18" charset="-127"/>
              </a:rPr>
              <a:t>형용사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명사</a:t>
            </a:r>
            <a:r>
              <a:rPr lang="en-US" altLang="ko-KR" sz="2100" dirty="0" smtClean="0">
                <a:solidFill>
                  <a:schemeClr val="tx1"/>
                </a:solidFill>
                <a:ea typeface="HY강B" pitchFamily="18" charset="-127"/>
              </a:rPr>
              <a:t>’</a:t>
            </a:r>
            <a:r>
              <a:rPr lang="ko-KR" altLang="en-US" sz="2100" dirty="0" smtClean="0">
                <a:solidFill>
                  <a:schemeClr val="tx1"/>
                </a:solidFill>
                <a:ea typeface="HY강B" pitchFamily="18" charset="-127"/>
              </a:rPr>
              <a:t>를 강조하며 </a:t>
            </a:r>
            <a:r>
              <a:rPr lang="en-US" altLang="ko-KR" sz="2100" dirty="0" smtClean="0">
                <a:solidFill>
                  <a:schemeClr val="tx1"/>
                </a:solidFill>
                <a:ea typeface="HY강B" pitchFamily="18" charset="-127"/>
              </a:rPr>
              <a:t>&lt; What a[an] + </a:t>
            </a:r>
            <a:r>
              <a:rPr lang="ko-KR" altLang="en-US" sz="2100" dirty="0" smtClean="0">
                <a:solidFill>
                  <a:schemeClr val="tx1"/>
                </a:solidFill>
                <a:ea typeface="HY강B" pitchFamily="18" charset="-127"/>
              </a:rPr>
              <a:t>형용사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명사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주어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동사</a:t>
            </a:r>
            <a:r>
              <a:rPr lang="en-US" altLang="ko-KR" sz="2100" dirty="0" smtClean="0">
                <a:solidFill>
                  <a:schemeClr val="tx1"/>
                </a:solidFill>
                <a:ea typeface="HY강B" pitchFamily="18" charset="-127"/>
              </a:rPr>
              <a:t>!&gt;</a:t>
            </a:r>
            <a:r>
              <a:rPr lang="ko-KR" altLang="en-US" sz="2100" dirty="0" smtClean="0">
                <a:solidFill>
                  <a:schemeClr val="tx1"/>
                </a:solidFill>
                <a:ea typeface="HY강B" pitchFamily="18" charset="-127"/>
              </a:rPr>
              <a:t>의 어순이며 명사가 복수일 때는 </a:t>
            </a:r>
            <a:r>
              <a:rPr lang="en-US" altLang="ko-KR" sz="2100" dirty="0" smtClean="0">
                <a:solidFill>
                  <a:schemeClr val="tx1"/>
                </a:solidFill>
                <a:ea typeface="HY강B" pitchFamily="18" charset="-127"/>
              </a:rPr>
              <a:t>a[an] </a:t>
            </a:r>
            <a:r>
              <a:rPr lang="ko-KR" altLang="en-US" sz="2100" dirty="0" smtClean="0">
                <a:solidFill>
                  <a:schemeClr val="tx1"/>
                </a:solidFill>
                <a:ea typeface="HY강B" pitchFamily="18" charset="-127"/>
              </a:rPr>
              <a:t>을 쓰지 않는다</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생략해도 그 의미를 알 수 있는 경우에는 </a:t>
            </a:r>
            <a:r>
              <a:rPr lang="en-US" altLang="ko-KR" sz="2100" dirty="0" smtClean="0">
                <a:solidFill>
                  <a:schemeClr val="tx1"/>
                </a:solidFill>
                <a:ea typeface="HY강B" pitchFamily="18" charset="-127"/>
              </a:rPr>
              <a:t>&lt; </a:t>
            </a:r>
            <a:r>
              <a:rPr lang="ko-KR" altLang="en-US" sz="2100" dirty="0" smtClean="0">
                <a:solidFill>
                  <a:schemeClr val="tx1"/>
                </a:solidFill>
                <a:ea typeface="HY강B" pitchFamily="18" charset="-127"/>
              </a:rPr>
              <a:t>주어 </a:t>
            </a:r>
            <a:r>
              <a:rPr lang="en-US" altLang="ko-KR" sz="2100" dirty="0" smtClean="0">
                <a:solidFill>
                  <a:schemeClr val="tx1"/>
                </a:solidFill>
                <a:ea typeface="HY강B" pitchFamily="18" charset="-127"/>
              </a:rPr>
              <a:t>+ be</a:t>
            </a:r>
            <a:r>
              <a:rPr lang="ko-KR" altLang="en-US" sz="2100" dirty="0" smtClean="0">
                <a:solidFill>
                  <a:schemeClr val="tx1"/>
                </a:solidFill>
                <a:ea typeface="HY강B" pitchFamily="18" charset="-127"/>
              </a:rPr>
              <a:t>동사 </a:t>
            </a:r>
            <a:r>
              <a:rPr lang="en-US" altLang="ko-KR" sz="2100" dirty="0" smtClean="0">
                <a:solidFill>
                  <a:schemeClr val="tx1"/>
                </a:solidFill>
                <a:ea typeface="HY강B" pitchFamily="18" charset="-127"/>
              </a:rPr>
              <a:t>&gt;</a:t>
            </a:r>
            <a:r>
              <a:rPr lang="ko-KR" altLang="en-US" sz="2100" dirty="0" smtClean="0">
                <a:solidFill>
                  <a:schemeClr val="tx1"/>
                </a:solidFill>
                <a:ea typeface="HY강B" pitchFamily="18" charset="-127"/>
              </a:rPr>
              <a:t>를 생략할 수 있다</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b="1" dirty="0" smtClean="0">
                <a:solidFill>
                  <a:schemeClr val="tx1"/>
                </a:solidFill>
                <a:ea typeface="HY강B" pitchFamily="18" charset="-127"/>
              </a:rPr>
              <a:t>What</a:t>
            </a:r>
            <a:r>
              <a:rPr lang="en-US" altLang="ko-KR" sz="2100" dirty="0" smtClean="0">
                <a:solidFill>
                  <a:schemeClr val="tx1"/>
                </a:solidFill>
                <a:ea typeface="HY강B" pitchFamily="18" charset="-127"/>
              </a:rPr>
              <a:t> lovely earrings (they are) !</a:t>
            </a:r>
          </a:p>
          <a:p>
            <a:pPr algn="just">
              <a:lnSpc>
                <a:spcPct val="150000"/>
              </a:lnSpc>
            </a:pPr>
            <a:r>
              <a:rPr lang="en-US" altLang="ko-KR" sz="2400" b="1" dirty="0" smtClean="0">
                <a:solidFill>
                  <a:srgbClr val="002060"/>
                </a:solidFill>
                <a:latin typeface="HY강B" pitchFamily="18" charset="-127"/>
                <a:ea typeface="HY강B" pitchFamily="18" charset="-127"/>
              </a:rPr>
              <a:t>2. how</a:t>
            </a:r>
            <a:r>
              <a:rPr lang="ko-KR" altLang="en-US" sz="2400" b="1" dirty="0" smtClean="0">
                <a:solidFill>
                  <a:srgbClr val="002060"/>
                </a:solidFill>
                <a:latin typeface="HY강B" pitchFamily="18" charset="-127"/>
                <a:ea typeface="HY강B" pitchFamily="18" charset="-127"/>
              </a:rPr>
              <a:t>로 시작하는 감탄문</a:t>
            </a:r>
            <a:endParaRPr lang="en-US" altLang="ko-KR" sz="2400" b="1" dirty="0" smtClean="0">
              <a:solidFill>
                <a:srgbClr val="002060"/>
              </a:solidFill>
              <a:latin typeface="HY강B" pitchFamily="18" charset="-127"/>
              <a:ea typeface="HY강B" pitchFamily="18" charset="-127"/>
            </a:endParaRPr>
          </a:p>
          <a:p>
            <a:pPr algn="just">
              <a:lnSpc>
                <a:spcPct val="150000"/>
              </a:lnSpc>
            </a:pPr>
            <a:r>
              <a:rPr lang="ko-KR" altLang="en-US" sz="2100" dirty="0" smtClean="0">
                <a:solidFill>
                  <a:schemeClr val="tx1"/>
                </a:solidFill>
                <a:latin typeface="HY강B" pitchFamily="18" charset="-127"/>
                <a:ea typeface="HY강B" pitchFamily="18" charset="-127"/>
              </a:rPr>
              <a:t>형용사나 부사를 강조하며 </a:t>
            </a:r>
            <a:r>
              <a:rPr lang="en-US" altLang="ko-KR" sz="2100" dirty="0" smtClean="0">
                <a:solidFill>
                  <a:schemeClr val="tx1"/>
                </a:solidFill>
                <a:latin typeface="HY강B" pitchFamily="18" charset="-127"/>
                <a:ea typeface="HY강B" pitchFamily="18" charset="-127"/>
              </a:rPr>
              <a:t>&lt; How + </a:t>
            </a:r>
            <a:r>
              <a:rPr lang="ko-KR" altLang="en-US" sz="2100" dirty="0" smtClean="0">
                <a:solidFill>
                  <a:schemeClr val="tx1"/>
                </a:solidFill>
                <a:latin typeface="HY강B" pitchFamily="18" charset="-127"/>
                <a:ea typeface="HY강B" pitchFamily="18" charset="-127"/>
              </a:rPr>
              <a:t>형용사</a:t>
            </a:r>
            <a:r>
              <a:rPr lang="en-US" altLang="ko-KR" sz="2100" dirty="0" smtClean="0">
                <a:solidFill>
                  <a:schemeClr val="tx1"/>
                </a:solidFill>
                <a:latin typeface="HY강B" pitchFamily="18" charset="-127"/>
                <a:ea typeface="HY강B" pitchFamily="18" charset="-127"/>
              </a:rPr>
              <a:t>[</a:t>
            </a:r>
            <a:r>
              <a:rPr lang="ko-KR" altLang="en-US" sz="2100" dirty="0" smtClean="0">
                <a:solidFill>
                  <a:schemeClr val="tx1"/>
                </a:solidFill>
                <a:latin typeface="HY강B" pitchFamily="18" charset="-127"/>
                <a:ea typeface="HY강B" pitchFamily="18" charset="-127"/>
              </a:rPr>
              <a:t>부사</a:t>
            </a:r>
            <a:r>
              <a:rPr lang="en-US" altLang="ko-KR" sz="2100" dirty="0" smtClean="0">
                <a:solidFill>
                  <a:schemeClr val="tx1"/>
                </a:solidFill>
                <a:latin typeface="HY강B" pitchFamily="18" charset="-127"/>
                <a:ea typeface="HY강B" pitchFamily="18" charset="-127"/>
              </a:rPr>
              <a:t>] + </a:t>
            </a:r>
            <a:r>
              <a:rPr lang="ko-KR" altLang="en-US" sz="2100" dirty="0" smtClean="0">
                <a:solidFill>
                  <a:schemeClr val="tx1"/>
                </a:solidFill>
                <a:latin typeface="HY강B" pitchFamily="18" charset="-127"/>
                <a:ea typeface="HY강B" pitchFamily="18" charset="-127"/>
              </a:rPr>
              <a:t>주어 </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동사</a:t>
            </a:r>
            <a:r>
              <a:rPr lang="en-US" altLang="ko-KR" sz="2100" dirty="0" smtClean="0">
                <a:solidFill>
                  <a:schemeClr val="tx1"/>
                </a:solidFill>
                <a:latin typeface="HY강B" pitchFamily="18" charset="-127"/>
                <a:ea typeface="HY강B" pitchFamily="18" charset="-127"/>
              </a:rPr>
              <a:t>!&gt; </a:t>
            </a:r>
            <a:r>
              <a:rPr lang="ko-KR" altLang="en-US" sz="2100" dirty="0" smtClean="0">
                <a:solidFill>
                  <a:schemeClr val="tx1"/>
                </a:solidFill>
                <a:latin typeface="HY강B" pitchFamily="18" charset="-127"/>
                <a:ea typeface="HY강B" pitchFamily="18" charset="-127"/>
              </a:rPr>
              <a:t>의 어순이다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b="1" dirty="0" smtClean="0">
                <a:solidFill>
                  <a:schemeClr val="tx1"/>
                </a:solidFill>
                <a:latin typeface="HY강B" pitchFamily="18" charset="-127"/>
                <a:ea typeface="HY강B" pitchFamily="18" charset="-127"/>
              </a:rPr>
              <a:t>How</a:t>
            </a:r>
            <a:r>
              <a:rPr lang="en-US" altLang="ko-KR" sz="2100" dirty="0" smtClean="0">
                <a:solidFill>
                  <a:schemeClr val="tx1"/>
                </a:solidFill>
                <a:latin typeface="HY강B" pitchFamily="18" charset="-127"/>
                <a:ea typeface="HY강B" pitchFamily="18" charset="-127"/>
              </a:rPr>
              <a:t> gracefully she dances!</a:t>
            </a:r>
            <a:endParaRPr lang="en-US" altLang="ko-KR" sz="2100" dirty="0" smtClean="0">
              <a:solidFill>
                <a:schemeClr val="tx1"/>
              </a:solidFill>
              <a:ea typeface="HY강B" pitchFamily="18" charset="-127"/>
            </a:endParaRPr>
          </a:p>
        </p:txBody>
      </p:sp>
    </p:spTree>
    <p:extLst>
      <p:ext uri="{BB962C8B-B14F-4D97-AF65-F5344CB8AC3E}">
        <p14:creationId xmlns:p14="http://schemas.microsoft.com/office/powerpoint/2010/main" val="3059191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err="1" smtClean="0">
                <a:solidFill>
                  <a:schemeClr val="bg1"/>
                </a:solidFill>
                <a:latin typeface="HY강B" pitchFamily="18" charset="-127"/>
                <a:ea typeface="HY강B" pitchFamily="18" charset="-127"/>
              </a:rPr>
              <a:t>이어동</a:t>
            </a:r>
            <a:r>
              <a:rPr lang="ko-KR" altLang="en-US" sz="2400" dirty="0" err="1">
                <a:solidFill>
                  <a:schemeClr val="bg1"/>
                </a:solidFill>
                <a:latin typeface="HY강B" pitchFamily="18" charset="-127"/>
                <a:ea typeface="HY강B" pitchFamily="18" charset="-127"/>
              </a:rPr>
              <a:t>사</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2. </a:t>
            </a:r>
            <a:r>
              <a:rPr lang="ko-KR" altLang="en-US" sz="2800" dirty="0">
                <a:solidFill>
                  <a:schemeClr val="bg1"/>
                </a:solidFill>
                <a:latin typeface="HY강B" pitchFamily="18" charset="-127"/>
                <a:ea typeface="HY강B" pitchFamily="18" charset="-127"/>
              </a:rPr>
              <a:t>문장의 종류 </a:t>
            </a:r>
            <a:r>
              <a:rPr lang="en-US" altLang="ko-KR" sz="2800" b="1" dirty="0" smtClean="0">
                <a:solidFill>
                  <a:schemeClr val="bg1"/>
                </a:solidFill>
                <a:latin typeface="HY신명조"/>
                <a:ea typeface="HY신명조"/>
              </a:rPr>
              <a:t>Ⅱ</a:t>
            </a:r>
            <a:endParaRPr lang="en-US" altLang="ko-KR" sz="2800" b="1" dirty="0">
              <a:solidFill>
                <a:schemeClr val="bg1"/>
              </a:solidFill>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C</a:t>
            </a:r>
            <a:endParaRPr lang="ko-KR" altLang="en-US" sz="3200" dirty="0">
              <a:solidFill>
                <a:srgbClr val="FFFF00"/>
              </a:solidFill>
            </a:endParaRPr>
          </a:p>
        </p:txBody>
      </p:sp>
      <p:sp>
        <p:nvSpPr>
          <p:cNvPr id="8" name="순서도: 대체 처리 7"/>
          <p:cNvSpPr/>
          <p:nvPr/>
        </p:nvSpPr>
        <p:spPr>
          <a:xfrm>
            <a:off x="284175" y="1700844"/>
            <a:ext cx="8608305" cy="4752492"/>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100" dirty="0" smtClean="0">
                <a:solidFill>
                  <a:schemeClr val="tx1"/>
                </a:solidFill>
                <a:latin typeface="HY강B" pitchFamily="18" charset="-127"/>
                <a:ea typeface="HY강B" pitchFamily="18" charset="-127"/>
              </a:rPr>
              <a:t>&lt;</a:t>
            </a:r>
            <a:r>
              <a:rPr lang="ko-KR" altLang="en-US" sz="2100" dirty="0" smtClean="0">
                <a:solidFill>
                  <a:schemeClr val="tx1"/>
                </a:solidFill>
                <a:latin typeface="HY강B" pitchFamily="18" charset="-127"/>
                <a:ea typeface="HY강B" pitchFamily="18" charset="-127"/>
              </a:rPr>
              <a:t>동사 </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부사</a:t>
            </a:r>
            <a:r>
              <a:rPr lang="en-US" altLang="ko-KR" sz="2100" dirty="0" smtClean="0">
                <a:solidFill>
                  <a:schemeClr val="tx1"/>
                </a:solidFill>
                <a:latin typeface="HY강B" pitchFamily="18" charset="-127"/>
                <a:ea typeface="HY강B" pitchFamily="18" charset="-127"/>
              </a:rPr>
              <a:t>&gt;</a:t>
            </a:r>
            <a:r>
              <a:rPr lang="ko-KR" altLang="en-US" sz="2100" dirty="0" smtClean="0">
                <a:solidFill>
                  <a:schemeClr val="tx1"/>
                </a:solidFill>
                <a:latin typeface="HY강B" pitchFamily="18" charset="-127"/>
                <a:ea typeface="HY강B" pitchFamily="18" charset="-127"/>
              </a:rPr>
              <a:t>가 하나의 동사의 의미를 나타내는 것</a:t>
            </a:r>
            <a:endParaRPr lang="en-US" altLang="ko-KR" sz="2100" dirty="0" smtClean="0">
              <a:solidFill>
                <a:schemeClr val="tx1"/>
              </a:solidFill>
              <a:latin typeface="HY강B" pitchFamily="18" charset="-127"/>
              <a:ea typeface="HY강B" pitchFamily="18" charset="-127"/>
            </a:endParaRPr>
          </a:p>
          <a:p>
            <a:pPr algn="just">
              <a:lnSpc>
                <a:spcPct val="150000"/>
              </a:lnSpc>
            </a:pPr>
            <a:endParaRPr lang="en-US" altLang="ko-KR" sz="2100" dirty="0" smtClean="0">
              <a:solidFill>
                <a:schemeClr val="tx1"/>
              </a:solidFill>
              <a:latin typeface="HY강B" pitchFamily="18" charset="-127"/>
              <a:ea typeface="HY강B" pitchFamily="18" charset="-127"/>
            </a:endParaRPr>
          </a:p>
          <a:p>
            <a:pPr algn="just">
              <a:lnSpc>
                <a:spcPct val="150000"/>
              </a:lnSpc>
            </a:pPr>
            <a:endParaRPr lang="en-US" altLang="ko-KR" sz="2100" dirty="0" smtClean="0">
              <a:solidFill>
                <a:schemeClr val="tx1"/>
              </a:solidFill>
              <a:latin typeface="HY강B" pitchFamily="18" charset="-127"/>
              <a:ea typeface="HY강B" pitchFamily="18" charset="-127"/>
            </a:endParaRPr>
          </a:p>
          <a:p>
            <a:pPr algn="just">
              <a:lnSpc>
                <a:spcPct val="150000"/>
              </a:lnSpc>
            </a:pPr>
            <a:endParaRPr lang="en-US" altLang="ko-KR" sz="2100" dirty="0">
              <a:solidFill>
                <a:schemeClr val="tx1"/>
              </a:solidFill>
              <a:latin typeface="HY강B" pitchFamily="18" charset="-127"/>
              <a:ea typeface="HY강B" pitchFamily="18" charset="-127"/>
            </a:endParaRPr>
          </a:p>
          <a:p>
            <a:pPr algn="just">
              <a:lnSpc>
                <a:spcPct val="150000"/>
              </a:lnSpc>
            </a:pPr>
            <a:endParaRPr lang="en-US" altLang="ko-KR" sz="2100" dirty="0" smtClean="0">
              <a:solidFill>
                <a:schemeClr val="tx1"/>
              </a:solidFill>
              <a:latin typeface="HY강B" pitchFamily="18" charset="-127"/>
              <a:ea typeface="HY강B" pitchFamily="18" charset="-127"/>
            </a:endParaRPr>
          </a:p>
          <a:p>
            <a:pPr algn="just">
              <a:lnSpc>
                <a:spcPct val="150000"/>
              </a:lnSpc>
            </a:pPr>
            <a:r>
              <a:rPr lang="en-US" altLang="ko-KR" sz="2600" b="1" dirty="0" smtClean="0">
                <a:solidFill>
                  <a:srgbClr val="002060"/>
                </a:solidFill>
                <a:latin typeface="HY강B" pitchFamily="18" charset="-127"/>
                <a:ea typeface="HY강B" pitchFamily="18" charset="-127"/>
              </a:rPr>
              <a:t>1. </a:t>
            </a:r>
            <a:r>
              <a:rPr lang="ko-KR" altLang="en-US" sz="2600" b="1" dirty="0" smtClean="0">
                <a:solidFill>
                  <a:srgbClr val="002060"/>
                </a:solidFill>
                <a:latin typeface="HY강B" pitchFamily="18" charset="-127"/>
                <a:ea typeface="HY강B" pitchFamily="18" charset="-127"/>
              </a:rPr>
              <a:t>목적어가 명사인 경우</a:t>
            </a:r>
            <a:endParaRPr lang="en-US" altLang="ko-KR" sz="2600" b="1" dirty="0" smtClean="0">
              <a:solidFill>
                <a:srgbClr val="002060"/>
              </a:solidFill>
              <a:latin typeface="HY강B" pitchFamily="18" charset="-127"/>
              <a:ea typeface="HY강B" pitchFamily="18" charset="-127"/>
            </a:endParaRPr>
          </a:p>
          <a:p>
            <a:pPr algn="just">
              <a:lnSpc>
                <a:spcPct val="150000"/>
              </a:lnSpc>
            </a:pPr>
            <a:r>
              <a:rPr lang="ko-KR" altLang="en-US" sz="2100" dirty="0" smtClean="0">
                <a:solidFill>
                  <a:schemeClr val="tx1"/>
                </a:solidFill>
                <a:ea typeface="HY강B" pitchFamily="18" charset="-127"/>
              </a:rPr>
              <a:t>목적어는 부사의 앞과 뒤에 모두 올 수 있다</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dirty="0" err="1" smtClean="0">
                <a:solidFill>
                  <a:schemeClr val="tx1"/>
                </a:solidFill>
                <a:ea typeface="HY강B" pitchFamily="18" charset="-127"/>
              </a:rPr>
              <a:t>Sumin</a:t>
            </a:r>
            <a:r>
              <a:rPr lang="en-US" altLang="ko-KR" sz="2100" dirty="0" smtClean="0">
                <a:solidFill>
                  <a:schemeClr val="tx1"/>
                </a:solidFill>
                <a:ea typeface="HY강B" pitchFamily="18" charset="-127"/>
              </a:rPr>
              <a:t> </a:t>
            </a:r>
            <a:r>
              <a:rPr lang="en-US" altLang="ko-KR" sz="2100" b="1" dirty="0" smtClean="0">
                <a:solidFill>
                  <a:schemeClr val="tx1"/>
                </a:solidFill>
                <a:ea typeface="HY강B" pitchFamily="18" charset="-127"/>
              </a:rPr>
              <a:t>turned off </a:t>
            </a:r>
            <a:r>
              <a:rPr lang="en-US" altLang="ko-KR" sz="2100" dirty="0" smtClean="0">
                <a:solidFill>
                  <a:schemeClr val="tx1"/>
                </a:solidFill>
                <a:ea typeface="HY강B" pitchFamily="18" charset="-127"/>
              </a:rPr>
              <a:t>the light when she went out.</a:t>
            </a:r>
          </a:p>
          <a:p>
            <a:pPr algn="just">
              <a:lnSpc>
                <a:spcPct val="150000"/>
              </a:lnSpc>
            </a:pPr>
            <a:r>
              <a:rPr lang="en-US" altLang="ko-KR" sz="2100" dirty="0" smtClean="0">
                <a:solidFill>
                  <a:schemeClr val="tx1"/>
                </a:solidFill>
                <a:ea typeface="HY강B" pitchFamily="18" charset="-127"/>
              </a:rPr>
              <a:t>→ </a:t>
            </a:r>
            <a:r>
              <a:rPr lang="en-US" altLang="ko-KR" sz="2100" dirty="0" err="1" smtClean="0">
                <a:solidFill>
                  <a:schemeClr val="tx1"/>
                </a:solidFill>
                <a:ea typeface="HY강B" pitchFamily="18" charset="-127"/>
              </a:rPr>
              <a:t>Sumin</a:t>
            </a:r>
            <a:r>
              <a:rPr lang="en-US" altLang="ko-KR" sz="2100" dirty="0" smtClean="0">
                <a:solidFill>
                  <a:schemeClr val="tx1"/>
                </a:solidFill>
                <a:ea typeface="HY강B" pitchFamily="18" charset="-127"/>
              </a:rPr>
              <a:t> </a:t>
            </a:r>
            <a:r>
              <a:rPr lang="en-US" altLang="ko-KR" sz="2100" b="1" dirty="0" smtClean="0">
                <a:solidFill>
                  <a:schemeClr val="tx1"/>
                </a:solidFill>
                <a:ea typeface="HY강B" pitchFamily="18" charset="-127"/>
              </a:rPr>
              <a:t>turned </a:t>
            </a:r>
            <a:r>
              <a:rPr lang="en-US" altLang="ko-KR" sz="2100" dirty="0" smtClean="0">
                <a:solidFill>
                  <a:schemeClr val="tx1"/>
                </a:solidFill>
                <a:ea typeface="HY강B" pitchFamily="18" charset="-127"/>
              </a:rPr>
              <a:t>the light </a:t>
            </a:r>
            <a:r>
              <a:rPr lang="en-US" altLang="ko-KR" sz="2100" b="1" dirty="0" smtClean="0">
                <a:solidFill>
                  <a:schemeClr val="tx1"/>
                </a:solidFill>
                <a:ea typeface="HY강B" pitchFamily="18" charset="-127"/>
              </a:rPr>
              <a:t>off </a:t>
            </a:r>
            <a:r>
              <a:rPr lang="en-US" altLang="ko-KR" sz="2100" dirty="0" smtClean="0">
                <a:solidFill>
                  <a:schemeClr val="tx1"/>
                </a:solidFill>
                <a:ea typeface="HY강B" pitchFamily="18" charset="-127"/>
              </a:rPr>
              <a:t>when she went out.</a:t>
            </a:r>
          </a:p>
        </p:txBody>
      </p:sp>
      <p:graphicFrame>
        <p:nvGraphicFramePr>
          <p:cNvPr id="5" name="표 4"/>
          <p:cNvGraphicFramePr>
            <a:graphicFrameLocks noGrp="1"/>
          </p:cNvGraphicFramePr>
          <p:nvPr>
            <p:extLst>
              <p:ext uri="{D42A27DB-BD31-4B8C-83A1-F6EECF244321}">
                <p14:modId xmlns:p14="http://schemas.microsoft.com/office/powerpoint/2010/main" val="2996864789"/>
              </p:ext>
            </p:extLst>
          </p:nvPr>
        </p:nvGraphicFramePr>
        <p:xfrm>
          <a:off x="648242" y="2636912"/>
          <a:ext cx="8156392" cy="1296144"/>
        </p:xfrm>
        <a:graphic>
          <a:graphicData uri="http://schemas.openxmlformats.org/drawingml/2006/table">
            <a:tbl>
              <a:tblPr firstRow="1" bandRow="1">
                <a:tableStyleId>{5940675A-B579-460E-94D1-54222C63F5DA}</a:tableStyleId>
              </a:tblPr>
              <a:tblGrid>
                <a:gridCol w="1331470"/>
                <a:gridCol w="1368152"/>
                <a:gridCol w="1080120"/>
                <a:gridCol w="1640346"/>
                <a:gridCol w="1167966"/>
                <a:gridCol w="1568338"/>
              </a:tblGrid>
              <a:tr h="432048">
                <a:tc>
                  <a:txBody>
                    <a:bodyPr/>
                    <a:lstStyle/>
                    <a:p>
                      <a:pPr latinLnBrk="1"/>
                      <a:r>
                        <a:rPr lang="en-US" altLang="ko-KR" sz="1800" dirty="0" smtClean="0"/>
                        <a:t>put</a:t>
                      </a:r>
                      <a:r>
                        <a:rPr lang="en-US" altLang="ko-KR" sz="1800" baseline="0" dirty="0" smtClean="0"/>
                        <a:t> on</a:t>
                      </a:r>
                      <a:endParaRPr lang="ko-KR" altLang="en-US" sz="1800" b="0" dirty="0">
                        <a:latin typeface="+mn-lt"/>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입다</a:t>
                      </a:r>
                      <a:endParaRPr lang="ko-KR" altLang="en-US" sz="1800" b="0" dirty="0">
                        <a:latin typeface="HY강B" panose="02030600000101010101" pitchFamily="18" charset="-127"/>
                        <a:ea typeface="HY강B" panose="02030600000101010101" pitchFamily="18" charset="-127"/>
                      </a:endParaRPr>
                    </a:p>
                  </a:txBody>
                  <a:tcPr/>
                </a:tc>
                <a:tc>
                  <a:txBody>
                    <a:bodyPr/>
                    <a:lstStyle/>
                    <a:p>
                      <a:pPr latinLnBrk="1"/>
                      <a:r>
                        <a:rPr lang="en-US" altLang="ko-KR" sz="1800" dirty="0" smtClean="0">
                          <a:latin typeface="HY강B" panose="02030600000101010101" pitchFamily="18" charset="-127"/>
                          <a:ea typeface="HY강B" panose="02030600000101010101" pitchFamily="18" charset="-127"/>
                        </a:rPr>
                        <a:t>take off</a:t>
                      </a:r>
                      <a:endParaRPr lang="ko-KR" altLang="en-US" sz="1800" b="0" dirty="0">
                        <a:latin typeface="HY강B" panose="02030600000101010101" pitchFamily="18" charset="-127"/>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벗다</a:t>
                      </a:r>
                      <a:endParaRPr lang="ko-KR" altLang="en-US" sz="1800" b="0" dirty="0">
                        <a:latin typeface="HY강B" panose="02030600000101010101" pitchFamily="18" charset="-127"/>
                        <a:ea typeface="HY강B" panose="02030600000101010101" pitchFamily="18" charset="-127"/>
                      </a:endParaRPr>
                    </a:p>
                  </a:txBody>
                  <a:tcPr/>
                </a:tc>
                <a:tc>
                  <a:txBody>
                    <a:bodyPr/>
                    <a:lstStyle/>
                    <a:p>
                      <a:pPr latinLnBrk="1"/>
                      <a:r>
                        <a:rPr lang="en-US" altLang="ko-KR" sz="1800" dirty="0" smtClean="0">
                          <a:latin typeface="HY강B" panose="02030600000101010101" pitchFamily="18" charset="-127"/>
                          <a:ea typeface="HY강B" panose="02030600000101010101" pitchFamily="18" charset="-127"/>
                        </a:rPr>
                        <a:t>turn</a:t>
                      </a:r>
                      <a:r>
                        <a:rPr lang="en-US" altLang="ko-KR" sz="1800" baseline="0" dirty="0" smtClean="0">
                          <a:latin typeface="HY강B" panose="02030600000101010101" pitchFamily="18" charset="-127"/>
                          <a:ea typeface="HY강B" panose="02030600000101010101" pitchFamily="18" charset="-127"/>
                        </a:rPr>
                        <a:t> on</a:t>
                      </a:r>
                      <a:endParaRPr lang="ko-KR" altLang="en-US" sz="1800" b="0" dirty="0">
                        <a:latin typeface="HY강B" panose="02030600000101010101" pitchFamily="18" charset="-127"/>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켜다</a:t>
                      </a:r>
                      <a:endParaRPr lang="ko-KR" altLang="en-US" sz="1800" b="0" dirty="0">
                        <a:latin typeface="HY강B" panose="02030600000101010101" pitchFamily="18" charset="-127"/>
                        <a:ea typeface="HY강B" panose="02030600000101010101" pitchFamily="18" charset="-127"/>
                      </a:endParaRPr>
                    </a:p>
                  </a:txBody>
                  <a:tcPr/>
                </a:tc>
              </a:tr>
              <a:tr h="432048">
                <a:tc>
                  <a:txBody>
                    <a:bodyPr/>
                    <a:lstStyle/>
                    <a:p>
                      <a:pPr latinLnBrk="1"/>
                      <a:r>
                        <a:rPr lang="en-US" altLang="ko-KR" sz="1800" dirty="0" smtClean="0"/>
                        <a:t>turn off</a:t>
                      </a:r>
                      <a:endParaRPr lang="ko-KR" altLang="en-US" sz="1800" b="0" dirty="0">
                        <a:latin typeface="+mn-lt"/>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끄다</a:t>
                      </a:r>
                      <a:endParaRPr lang="ko-KR" altLang="en-US" sz="1800" b="0" dirty="0">
                        <a:latin typeface="HY강B" panose="02030600000101010101" pitchFamily="18" charset="-127"/>
                        <a:ea typeface="HY강B" panose="02030600000101010101" pitchFamily="18" charset="-127"/>
                      </a:endParaRPr>
                    </a:p>
                  </a:txBody>
                  <a:tcPr/>
                </a:tc>
                <a:tc>
                  <a:txBody>
                    <a:bodyPr/>
                    <a:lstStyle/>
                    <a:p>
                      <a:pPr latinLnBrk="1"/>
                      <a:r>
                        <a:rPr lang="en-US" altLang="ko-KR" sz="1800" dirty="0" smtClean="0">
                          <a:latin typeface="HY강B" panose="02030600000101010101" pitchFamily="18" charset="-127"/>
                          <a:ea typeface="HY강B" panose="02030600000101010101" pitchFamily="18" charset="-127"/>
                        </a:rPr>
                        <a:t>pick up</a:t>
                      </a:r>
                      <a:endParaRPr lang="ko-KR" altLang="en-US" sz="1800" b="0" dirty="0">
                        <a:latin typeface="HY강B" panose="02030600000101010101" pitchFamily="18" charset="-127"/>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a:t>
                      </a:r>
                      <a:r>
                        <a:rPr lang="ko-KR" altLang="en-US" sz="1800" dirty="0" err="1" smtClean="0">
                          <a:latin typeface="HY강B" panose="02030600000101010101" pitchFamily="18" charset="-127"/>
                          <a:ea typeface="HY강B" panose="02030600000101010101" pitchFamily="18" charset="-127"/>
                        </a:rPr>
                        <a:t>주워들다</a:t>
                      </a:r>
                      <a:endParaRPr lang="ko-KR" altLang="en-US" sz="1800" b="0" dirty="0">
                        <a:latin typeface="HY강B" panose="02030600000101010101" pitchFamily="18" charset="-127"/>
                        <a:ea typeface="HY강B" panose="02030600000101010101" pitchFamily="18" charset="-127"/>
                      </a:endParaRPr>
                    </a:p>
                  </a:txBody>
                  <a:tcPr/>
                </a:tc>
                <a:tc>
                  <a:txBody>
                    <a:bodyPr/>
                    <a:lstStyle/>
                    <a:p>
                      <a:pPr latinLnBrk="1"/>
                      <a:r>
                        <a:rPr lang="en-US" altLang="ko-KR" sz="1800" dirty="0" smtClean="0">
                          <a:latin typeface="HY강B" panose="02030600000101010101" pitchFamily="18" charset="-127"/>
                          <a:ea typeface="HY강B" panose="02030600000101010101" pitchFamily="18" charset="-127"/>
                        </a:rPr>
                        <a:t>put down</a:t>
                      </a:r>
                      <a:endParaRPr lang="ko-KR" altLang="en-US" sz="1800" b="0" dirty="0">
                        <a:latin typeface="HY강B" panose="02030600000101010101" pitchFamily="18" charset="-127"/>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내려놓다</a:t>
                      </a:r>
                      <a:endParaRPr lang="en-US" altLang="ko-KR" sz="1800" b="0" dirty="0" smtClean="0">
                        <a:latin typeface="HY강B" panose="02030600000101010101" pitchFamily="18" charset="-127"/>
                        <a:ea typeface="HY강B" panose="02030600000101010101" pitchFamily="18" charset="-127"/>
                      </a:endParaRPr>
                    </a:p>
                  </a:txBody>
                  <a:tcPr/>
                </a:tc>
              </a:tr>
              <a:tr h="432048">
                <a:tc>
                  <a:txBody>
                    <a:bodyPr/>
                    <a:lstStyle/>
                    <a:p>
                      <a:pPr latinLnBrk="1"/>
                      <a:r>
                        <a:rPr lang="en-US" altLang="ko-KR" sz="1800" dirty="0" smtClean="0"/>
                        <a:t>throw away</a:t>
                      </a:r>
                      <a:endParaRPr lang="ko-KR" altLang="en-US" sz="1800" b="0" dirty="0">
                        <a:latin typeface="+mn-lt"/>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버리다</a:t>
                      </a:r>
                      <a:endParaRPr lang="ko-KR" altLang="en-US" sz="1800" b="0" dirty="0">
                        <a:latin typeface="HY강B" panose="02030600000101010101" pitchFamily="18" charset="-127"/>
                        <a:ea typeface="HY강B" panose="02030600000101010101" pitchFamily="18" charset="-127"/>
                      </a:endParaRPr>
                    </a:p>
                  </a:txBody>
                  <a:tcPr/>
                </a:tc>
                <a:tc>
                  <a:txBody>
                    <a:bodyPr/>
                    <a:lstStyle/>
                    <a:p>
                      <a:pPr latinLnBrk="1"/>
                      <a:r>
                        <a:rPr lang="en-US" altLang="ko-KR" sz="1800" dirty="0" smtClean="0">
                          <a:latin typeface="HY강B" panose="02030600000101010101" pitchFamily="18" charset="-127"/>
                          <a:ea typeface="HY강B" panose="02030600000101010101" pitchFamily="18" charset="-127"/>
                        </a:rPr>
                        <a:t>try on</a:t>
                      </a:r>
                      <a:endParaRPr lang="ko-KR" altLang="en-US" sz="1800" b="0" dirty="0">
                        <a:latin typeface="HY강B" panose="02030600000101010101" pitchFamily="18" charset="-127"/>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입어보다</a:t>
                      </a:r>
                      <a:endParaRPr lang="ko-KR" altLang="en-US" sz="1800" b="0" dirty="0">
                        <a:latin typeface="HY강B" panose="02030600000101010101" pitchFamily="18" charset="-127"/>
                        <a:ea typeface="HY강B" panose="02030600000101010101" pitchFamily="18" charset="-127"/>
                      </a:endParaRPr>
                    </a:p>
                  </a:txBody>
                  <a:tcPr/>
                </a:tc>
                <a:tc>
                  <a:txBody>
                    <a:bodyPr/>
                    <a:lstStyle/>
                    <a:p>
                      <a:pPr latinLnBrk="1"/>
                      <a:r>
                        <a:rPr lang="en-US" altLang="ko-KR" sz="1800" dirty="0" smtClean="0">
                          <a:latin typeface="HY강B" panose="02030600000101010101" pitchFamily="18" charset="-127"/>
                          <a:ea typeface="HY강B" panose="02030600000101010101" pitchFamily="18" charset="-127"/>
                        </a:rPr>
                        <a:t>put off</a:t>
                      </a:r>
                      <a:endParaRPr lang="ko-KR" altLang="en-US" sz="1800" b="0" dirty="0">
                        <a:latin typeface="HY강B" panose="02030600000101010101" pitchFamily="18" charset="-127"/>
                        <a:ea typeface="HY강B" panose="02030600000101010101" pitchFamily="18" charset="-127"/>
                      </a:endParaRPr>
                    </a:p>
                  </a:txBody>
                  <a:tcPr>
                    <a:solidFill>
                      <a:schemeClr val="tx2">
                        <a:lumMod val="40000"/>
                        <a:lumOff val="60000"/>
                      </a:schemeClr>
                    </a:solidFill>
                  </a:tcPr>
                </a:tc>
                <a:tc>
                  <a:txBody>
                    <a:bodyPr/>
                    <a:lstStyle/>
                    <a:p>
                      <a:pPr latinLnBrk="1"/>
                      <a:r>
                        <a:rPr lang="en-US" altLang="ko-KR" sz="1800" dirty="0" smtClean="0">
                          <a:latin typeface="HY강B" panose="02030600000101010101" pitchFamily="18" charset="-127"/>
                          <a:ea typeface="HY강B" panose="02030600000101010101" pitchFamily="18" charset="-127"/>
                        </a:rPr>
                        <a:t>~</a:t>
                      </a:r>
                      <a:r>
                        <a:rPr lang="ko-KR" altLang="en-US" sz="1800" dirty="0" smtClean="0">
                          <a:latin typeface="HY강B" panose="02030600000101010101" pitchFamily="18" charset="-127"/>
                          <a:ea typeface="HY강B" panose="02030600000101010101" pitchFamily="18" charset="-127"/>
                        </a:rPr>
                        <a:t>을 미루다</a:t>
                      </a:r>
                      <a:endParaRPr lang="ko-KR" altLang="en-US" sz="1800" b="0" dirty="0">
                        <a:latin typeface="HY강B" panose="02030600000101010101" pitchFamily="18" charset="-127"/>
                        <a:ea typeface="HY강B" panose="02030600000101010101" pitchFamily="18" charset="-127"/>
                      </a:endParaRPr>
                    </a:p>
                  </a:txBody>
                  <a:tcPr/>
                </a:tc>
              </a:tr>
            </a:tbl>
          </a:graphicData>
        </a:graphic>
      </p:graphicFrame>
    </p:spTree>
    <p:extLst>
      <p:ext uri="{BB962C8B-B14F-4D97-AF65-F5344CB8AC3E}">
        <p14:creationId xmlns:p14="http://schemas.microsoft.com/office/powerpoint/2010/main" val="3905708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err="1" smtClean="0">
                <a:solidFill>
                  <a:schemeClr val="bg1"/>
                </a:solidFill>
                <a:latin typeface="HY강B" pitchFamily="18" charset="-127"/>
                <a:ea typeface="HY강B" pitchFamily="18" charset="-127"/>
              </a:rPr>
              <a:t>이어동</a:t>
            </a:r>
            <a:r>
              <a:rPr lang="ko-KR" altLang="en-US" sz="2400" dirty="0" err="1">
                <a:solidFill>
                  <a:schemeClr val="bg1"/>
                </a:solidFill>
                <a:latin typeface="HY강B" pitchFamily="18" charset="-127"/>
                <a:ea typeface="HY강B" pitchFamily="18" charset="-127"/>
              </a:rPr>
              <a:t>사</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2. </a:t>
            </a:r>
            <a:r>
              <a:rPr lang="ko-KR" altLang="en-US" sz="2800" dirty="0">
                <a:solidFill>
                  <a:schemeClr val="bg1"/>
                </a:solidFill>
                <a:latin typeface="HY강B" pitchFamily="18" charset="-127"/>
                <a:ea typeface="HY강B" pitchFamily="18" charset="-127"/>
              </a:rPr>
              <a:t>문장의 종류 </a:t>
            </a:r>
            <a:r>
              <a:rPr lang="en-US" altLang="ko-KR" sz="2800" b="1" dirty="0" smtClean="0">
                <a:solidFill>
                  <a:schemeClr val="bg1"/>
                </a:solidFill>
                <a:latin typeface="HY신명조"/>
                <a:ea typeface="HY신명조"/>
              </a:rPr>
              <a:t>Ⅱ</a:t>
            </a:r>
            <a:endParaRPr lang="en-US" altLang="ko-KR" sz="2800" b="1" dirty="0">
              <a:solidFill>
                <a:schemeClr val="bg1"/>
              </a:solidFill>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C</a:t>
            </a:r>
            <a:endParaRPr lang="ko-KR" altLang="en-US" sz="3200" dirty="0">
              <a:solidFill>
                <a:srgbClr val="FFFF00"/>
              </a:solidFill>
            </a:endParaRPr>
          </a:p>
        </p:txBody>
      </p:sp>
      <p:sp>
        <p:nvSpPr>
          <p:cNvPr id="8" name="순서도: 대체 처리 7"/>
          <p:cNvSpPr/>
          <p:nvPr/>
        </p:nvSpPr>
        <p:spPr>
          <a:xfrm>
            <a:off x="284175" y="1700844"/>
            <a:ext cx="8608305" cy="2376228"/>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smtClean="0">
                <a:solidFill>
                  <a:srgbClr val="002060"/>
                </a:solidFill>
                <a:latin typeface="HY강B" pitchFamily="18" charset="-127"/>
                <a:ea typeface="HY강B" pitchFamily="18" charset="-127"/>
              </a:rPr>
              <a:t>2. </a:t>
            </a:r>
            <a:r>
              <a:rPr lang="ko-KR" altLang="en-US" sz="2600" b="1" dirty="0" smtClean="0">
                <a:solidFill>
                  <a:srgbClr val="002060"/>
                </a:solidFill>
                <a:latin typeface="HY강B" pitchFamily="18" charset="-127"/>
                <a:ea typeface="HY강B" pitchFamily="18" charset="-127"/>
              </a:rPr>
              <a:t>목적어가 대명사인 경우</a:t>
            </a:r>
            <a:endParaRPr lang="en-US" altLang="ko-KR" sz="2600" b="1" dirty="0" smtClean="0">
              <a:solidFill>
                <a:srgbClr val="002060"/>
              </a:solidFill>
              <a:latin typeface="HY강B" pitchFamily="18" charset="-127"/>
              <a:ea typeface="HY강B" pitchFamily="18" charset="-127"/>
            </a:endParaRPr>
          </a:p>
          <a:p>
            <a:pPr algn="just">
              <a:lnSpc>
                <a:spcPct val="150000"/>
              </a:lnSpc>
            </a:pPr>
            <a:r>
              <a:rPr lang="en-US" altLang="ko-KR" sz="2100" dirty="0" smtClean="0">
                <a:solidFill>
                  <a:schemeClr val="tx1"/>
                </a:solidFill>
                <a:ea typeface="HY강B" pitchFamily="18" charset="-127"/>
              </a:rPr>
              <a:t>&lt;</a:t>
            </a:r>
            <a:r>
              <a:rPr lang="ko-KR" altLang="en-US" sz="2100" dirty="0" smtClean="0">
                <a:solidFill>
                  <a:schemeClr val="tx1"/>
                </a:solidFill>
                <a:ea typeface="HY강B" pitchFamily="18" charset="-127"/>
              </a:rPr>
              <a:t>동사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대명사 목적어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부사</a:t>
            </a:r>
            <a:r>
              <a:rPr lang="en-US" altLang="ko-KR" sz="2100" dirty="0" smtClean="0">
                <a:solidFill>
                  <a:schemeClr val="tx1"/>
                </a:solidFill>
                <a:ea typeface="HY강B" pitchFamily="18" charset="-127"/>
              </a:rPr>
              <a:t>&gt;</a:t>
            </a:r>
            <a:r>
              <a:rPr lang="ko-KR" altLang="en-US" sz="2100" dirty="0" smtClean="0">
                <a:solidFill>
                  <a:schemeClr val="tx1"/>
                </a:solidFill>
                <a:ea typeface="HY강B" pitchFamily="18" charset="-127"/>
              </a:rPr>
              <a:t>의 순서로 쓰인다</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Koreans </a:t>
            </a:r>
            <a:r>
              <a:rPr lang="en-US" altLang="ko-KR" sz="2100" b="1" dirty="0" smtClean="0">
                <a:solidFill>
                  <a:schemeClr val="tx1"/>
                </a:solidFill>
                <a:ea typeface="HY강B" pitchFamily="18" charset="-127"/>
              </a:rPr>
              <a:t>take off </a:t>
            </a:r>
            <a:r>
              <a:rPr lang="en-US" altLang="ko-KR" sz="2100" dirty="0" smtClean="0">
                <a:solidFill>
                  <a:schemeClr val="tx1"/>
                </a:solidFill>
                <a:ea typeface="HY강B" pitchFamily="18" charset="-127"/>
              </a:rPr>
              <a:t>their shoes when they enter a house.</a:t>
            </a:r>
          </a:p>
          <a:p>
            <a:pPr algn="just">
              <a:lnSpc>
                <a:spcPct val="150000"/>
              </a:lnSpc>
            </a:pPr>
            <a:r>
              <a:rPr lang="en-US" altLang="ko-KR" sz="2100" dirty="0" smtClean="0">
                <a:solidFill>
                  <a:schemeClr val="tx1"/>
                </a:solidFill>
                <a:ea typeface="HY강B" pitchFamily="18" charset="-127"/>
              </a:rPr>
              <a:t>→ Koreans </a:t>
            </a:r>
            <a:r>
              <a:rPr lang="en-US" altLang="ko-KR" sz="2100" b="1" dirty="0" smtClean="0">
                <a:solidFill>
                  <a:schemeClr val="tx1"/>
                </a:solidFill>
                <a:ea typeface="HY강B" pitchFamily="18" charset="-127"/>
              </a:rPr>
              <a:t>take</a:t>
            </a:r>
            <a:r>
              <a:rPr lang="en-US" altLang="ko-KR" sz="2100" dirty="0" smtClean="0">
                <a:solidFill>
                  <a:schemeClr val="tx1"/>
                </a:solidFill>
                <a:ea typeface="HY강B" pitchFamily="18" charset="-127"/>
              </a:rPr>
              <a:t> them </a:t>
            </a:r>
            <a:r>
              <a:rPr lang="en-US" altLang="ko-KR" sz="2100" b="1" dirty="0" smtClean="0">
                <a:solidFill>
                  <a:schemeClr val="tx1"/>
                </a:solidFill>
                <a:ea typeface="HY강B" pitchFamily="18" charset="-127"/>
              </a:rPr>
              <a:t>off</a:t>
            </a:r>
            <a:r>
              <a:rPr lang="en-US" altLang="ko-KR" sz="2100" dirty="0" smtClean="0">
                <a:solidFill>
                  <a:schemeClr val="tx1"/>
                </a:solidFill>
                <a:ea typeface="HY강B" pitchFamily="18" charset="-127"/>
              </a:rPr>
              <a:t> when they enter a house.</a:t>
            </a:r>
          </a:p>
        </p:txBody>
      </p:sp>
      <p:sp>
        <p:nvSpPr>
          <p:cNvPr id="9" name="순서도: 대체 처리 8"/>
          <p:cNvSpPr/>
          <p:nvPr/>
        </p:nvSpPr>
        <p:spPr>
          <a:xfrm>
            <a:off x="1475656" y="4581128"/>
            <a:ext cx="7416824" cy="2160240"/>
          </a:xfrm>
          <a:prstGeom prst="flowChartAlternateProcess">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ko-KR" altLang="en-US" sz="2100" dirty="0" smtClean="0">
                <a:solidFill>
                  <a:schemeClr val="tx1"/>
                </a:solidFill>
                <a:ea typeface="HY강B" pitchFamily="18" charset="-127"/>
              </a:rPr>
              <a:t>기타 </a:t>
            </a:r>
            <a:r>
              <a:rPr lang="ko-KR" altLang="en-US" sz="2100" dirty="0" err="1" smtClean="0">
                <a:solidFill>
                  <a:schemeClr val="tx1"/>
                </a:solidFill>
                <a:ea typeface="HY강B" pitchFamily="18" charset="-127"/>
              </a:rPr>
              <a:t>이어동사</a:t>
            </a:r>
            <a:endParaRPr lang="en-US" altLang="ko-KR" sz="2100" dirty="0" smtClean="0">
              <a:solidFill>
                <a:schemeClr val="tx1"/>
              </a:solidFill>
              <a:ea typeface="HY강B" pitchFamily="18" charset="-127"/>
            </a:endParaRPr>
          </a:p>
          <a:p>
            <a:pPr marL="342900" indent="-342900">
              <a:buFont typeface="Arial" panose="020B0604020202020204" pitchFamily="34" charset="0"/>
              <a:buChar char="•"/>
            </a:pPr>
            <a:r>
              <a:rPr lang="en-US" altLang="ko-KR" sz="1900" dirty="0" smtClean="0">
                <a:solidFill>
                  <a:schemeClr val="tx1"/>
                </a:solidFill>
                <a:ea typeface="HY강B" pitchFamily="18" charset="-127"/>
              </a:rPr>
              <a:t>catch on:  </a:t>
            </a:r>
            <a:r>
              <a:rPr lang="ko-KR" altLang="en-US" sz="1900" dirty="0" smtClean="0">
                <a:solidFill>
                  <a:schemeClr val="tx1"/>
                </a:solidFill>
                <a:ea typeface="HY강B" pitchFamily="18" charset="-127"/>
              </a:rPr>
              <a:t>이해하다</a:t>
            </a:r>
            <a:endParaRPr lang="en-US" altLang="ko-KR" sz="1900" dirty="0" smtClean="0">
              <a:solidFill>
                <a:schemeClr val="tx1"/>
              </a:solidFill>
              <a:ea typeface="HY강B" pitchFamily="18" charset="-127"/>
            </a:endParaRPr>
          </a:p>
          <a:p>
            <a:pPr marL="342900" indent="-342900">
              <a:buFont typeface="Arial" panose="020B0604020202020204" pitchFamily="34" charset="0"/>
              <a:buChar char="•"/>
            </a:pPr>
            <a:r>
              <a:rPr lang="en-US" altLang="ko-KR" sz="1900" dirty="0" smtClean="0">
                <a:solidFill>
                  <a:schemeClr val="tx1"/>
                </a:solidFill>
                <a:ea typeface="HY강B" pitchFamily="18" charset="-127"/>
              </a:rPr>
              <a:t>step up:  </a:t>
            </a:r>
            <a:r>
              <a:rPr lang="ko-KR" altLang="en-US" sz="1900" dirty="0" smtClean="0">
                <a:solidFill>
                  <a:schemeClr val="tx1"/>
                </a:solidFill>
                <a:ea typeface="HY강B" pitchFamily="18" charset="-127"/>
              </a:rPr>
              <a:t>가속하다</a:t>
            </a:r>
            <a:endParaRPr lang="en-US" altLang="ko-KR" sz="1900" dirty="0" smtClean="0">
              <a:solidFill>
                <a:schemeClr val="tx1"/>
              </a:solidFill>
              <a:ea typeface="HY강B" pitchFamily="18" charset="-127"/>
            </a:endParaRPr>
          </a:p>
          <a:p>
            <a:pPr marL="342900" indent="-342900">
              <a:buFont typeface="Arial" panose="020B0604020202020204" pitchFamily="34" charset="0"/>
              <a:buChar char="•"/>
            </a:pPr>
            <a:r>
              <a:rPr lang="en-US" altLang="ko-KR" sz="1900" dirty="0" smtClean="0">
                <a:solidFill>
                  <a:schemeClr val="tx1"/>
                </a:solidFill>
                <a:ea typeface="HY강B" pitchFamily="18" charset="-127"/>
              </a:rPr>
              <a:t>call off:  </a:t>
            </a:r>
            <a:r>
              <a:rPr lang="ko-KR" altLang="en-US" sz="1900" dirty="0" smtClean="0">
                <a:solidFill>
                  <a:schemeClr val="tx1"/>
                </a:solidFill>
                <a:ea typeface="HY강B" pitchFamily="18" charset="-127"/>
              </a:rPr>
              <a:t>취소하다</a:t>
            </a:r>
            <a:endParaRPr lang="en-US" altLang="ko-KR" sz="1900" dirty="0" smtClean="0">
              <a:solidFill>
                <a:schemeClr val="tx1"/>
              </a:solidFill>
              <a:ea typeface="HY강B" pitchFamily="18" charset="-127"/>
            </a:endParaRPr>
          </a:p>
          <a:p>
            <a:pPr marL="342900" indent="-342900">
              <a:buFont typeface="Arial" panose="020B0604020202020204" pitchFamily="34" charset="0"/>
              <a:buChar char="•"/>
            </a:pPr>
            <a:r>
              <a:rPr lang="en-US" altLang="ko-KR" sz="1900" dirty="0" smtClean="0">
                <a:solidFill>
                  <a:schemeClr val="tx1"/>
                </a:solidFill>
                <a:ea typeface="HY강B" pitchFamily="18" charset="-127"/>
              </a:rPr>
              <a:t>show off:  </a:t>
            </a:r>
            <a:r>
              <a:rPr lang="ko-KR" altLang="en-US" sz="1900" dirty="0" smtClean="0">
                <a:solidFill>
                  <a:schemeClr val="tx1"/>
                </a:solidFill>
                <a:ea typeface="HY강B" pitchFamily="18" charset="-127"/>
              </a:rPr>
              <a:t>자랑하다</a:t>
            </a:r>
            <a:endParaRPr lang="en-US" altLang="ko-KR" sz="1900" dirty="0" smtClean="0">
              <a:solidFill>
                <a:schemeClr val="tx1"/>
              </a:solidFill>
              <a:ea typeface="HY강B" pitchFamily="18" charset="-127"/>
            </a:endParaRPr>
          </a:p>
          <a:p>
            <a:pPr marL="342900" indent="-342900">
              <a:buFont typeface="Arial" panose="020B0604020202020204" pitchFamily="34" charset="0"/>
              <a:buChar char="•"/>
            </a:pPr>
            <a:r>
              <a:rPr lang="en-US" altLang="ko-KR" sz="1900" dirty="0" smtClean="0">
                <a:solidFill>
                  <a:schemeClr val="tx1"/>
                </a:solidFill>
                <a:ea typeface="HY강B" pitchFamily="18" charset="-127"/>
              </a:rPr>
              <a:t>see off:  </a:t>
            </a:r>
            <a:r>
              <a:rPr lang="ko-KR" altLang="en-US" sz="1900" dirty="0" smtClean="0">
                <a:solidFill>
                  <a:schemeClr val="tx1"/>
                </a:solidFill>
                <a:ea typeface="HY강B" pitchFamily="18" charset="-127"/>
              </a:rPr>
              <a:t>배웅하다</a:t>
            </a:r>
            <a:endParaRPr lang="en-US" altLang="ko-KR" sz="1900" dirty="0" smtClean="0">
              <a:solidFill>
                <a:schemeClr val="tx1"/>
              </a:solidFill>
              <a:ea typeface="HY강B" pitchFamily="18" charset="-127"/>
            </a:endParaRPr>
          </a:p>
          <a:p>
            <a:pPr marL="342900" indent="-342900">
              <a:buFont typeface="Arial" panose="020B0604020202020204" pitchFamily="34" charset="0"/>
              <a:buChar char="•"/>
            </a:pPr>
            <a:r>
              <a:rPr lang="en-US" altLang="ko-KR" sz="1900" dirty="0" smtClean="0">
                <a:solidFill>
                  <a:schemeClr val="tx1"/>
                </a:solidFill>
                <a:ea typeface="HY강B" pitchFamily="18" charset="-127"/>
              </a:rPr>
              <a:t>bring back:  </a:t>
            </a:r>
            <a:r>
              <a:rPr lang="ko-KR" altLang="en-US" sz="1900" dirty="0" smtClean="0">
                <a:solidFill>
                  <a:schemeClr val="tx1"/>
                </a:solidFill>
                <a:ea typeface="HY강B" pitchFamily="18" charset="-127"/>
              </a:rPr>
              <a:t>돌려주다</a:t>
            </a:r>
            <a:endParaRPr lang="en-US" altLang="ko-KR" sz="2100" dirty="0" smtClean="0">
              <a:solidFill>
                <a:schemeClr val="tx1"/>
              </a:solidFill>
              <a:ea typeface="HY강B" pitchFamily="18" charset="-127"/>
            </a:endParaRPr>
          </a:p>
        </p:txBody>
      </p:sp>
      <p:sp>
        <p:nvSpPr>
          <p:cNvPr id="10" name="오각형 9"/>
          <p:cNvSpPr/>
          <p:nvPr/>
        </p:nvSpPr>
        <p:spPr>
          <a:xfrm>
            <a:off x="951787" y="4149080"/>
            <a:ext cx="2052353" cy="432048"/>
          </a:xfrm>
          <a:prstGeom prst="homePlat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rgbClr val="FF0066"/>
                </a:solidFill>
              </a:rPr>
              <a:t>Plus </a:t>
            </a:r>
            <a:r>
              <a:rPr lang="en-US" altLang="ko-KR" dirty="0" smtClean="0">
                <a:solidFill>
                  <a:schemeClr val="tx1"/>
                </a:solidFill>
              </a:rPr>
              <a:t>Grammar</a:t>
            </a:r>
            <a:endParaRPr lang="ko-KR" altLang="en-US" dirty="0">
              <a:solidFill>
                <a:schemeClr val="tx1"/>
              </a:solidFill>
            </a:endParaRPr>
          </a:p>
        </p:txBody>
      </p:sp>
    </p:spTree>
    <p:extLst>
      <p:ext uri="{BB962C8B-B14F-4D97-AF65-F5344CB8AC3E}">
        <p14:creationId xmlns:p14="http://schemas.microsoft.com/office/powerpoint/2010/main" val="709232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0" y="841510"/>
            <a:ext cx="9144000" cy="60164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just">
              <a:lnSpc>
                <a:spcPct val="150000"/>
              </a:lnSpc>
            </a:pPr>
            <a:r>
              <a:rPr lang="en-US" altLang="ko-KR" sz="3000" dirty="0" smtClean="0">
                <a:solidFill>
                  <a:schemeClr val="tx1"/>
                </a:solidFill>
              </a:rPr>
              <a:t>   Would you like to go to a restaurant  and eat ants or lizards? It sounds terrible to most Americans,  but some people around the world  think they are delicious. People </a:t>
            </a:r>
            <a:r>
              <a:rPr lang="en-US" altLang="ko-KR" sz="3000" spc="-150" dirty="0" smtClean="0">
                <a:solidFill>
                  <a:schemeClr val="tx1"/>
                </a:solidFill>
              </a:rPr>
              <a:t>like the foods they ate  when they </a:t>
            </a:r>
            <a:r>
              <a:rPr lang="en-US" altLang="ko-KR" sz="3000" dirty="0" smtClean="0">
                <a:solidFill>
                  <a:schemeClr val="tx1"/>
                </a:solidFill>
              </a:rPr>
              <a:t>were children,  </a:t>
            </a:r>
            <a:r>
              <a:rPr lang="en-US" altLang="ko-KR" sz="3000" u="sng" dirty="0" smtClean="0">
                <a:solidFill>
                  <a:schemeClr val="tx1"/>
                </a:solidFill>
              </a:rPr>
              <a:t>don't they</a:t>
            </a:r>
            <a:r>
              <a:rPr lang="en-US" altLang="ko-KR" sz="3000" dirty="0" smtClean="0">
                <a:solidFill>
                  <a:schemeClr val="tx1"/>
                </a:solidFill>
              </a:rPr>
              <a:t>? They become used to  the taste, color, and smell of the food.  </a:t>
            </a:r>
            <a:endParaRPr lang="en-US" altLang="ko-KR" sz="3000" dirty="0">
              <a:solidFill>
                <a:schemeClr val="tx1"/>
              </a:solidFill>
            </a:endParaRPr>
          </a:p>
        </p:txBody>
      </p:sp>
      <p:sp>
        <p:nvSpPr>
          <p:cNvPr id="5" name="직사각형 4"/>
          <p:cNvSpPr/>
          <p:nvPr/>
        </p:nvSpPr>
        <p:spPr>
          <a:xfrm>
            <a:off x="0" y="0"/>
            <a:ext cx="9144000" cy="8367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Reading   step1</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cxnSp>
        <p:nvCxnSpPr>
          <p:cNvPr id="11" name="직선 연결선 10"/>
          <p:cNvCxnSpPr/>
          <p:nvPr/>
        </p:nvCxnSpPr>
        <p:spPr>
          <a:xfrm flipH="1">
            <a:off x="6372200" y="1124744"/>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직선 연결선 11"/>
          <p:cNvCxnSpPr/>
          <p:nvPr/>
        </p:nvCxnSpPr>
        <p:spPr>
          <a:xfrm flipH="1">
            <a:off x="8172400" y="1787670"/>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직선 연결선 12"/>
          <p:cNvCxnSpPr/>
          <p:nvPr/>
        </p:nvCxnSpPr>
        <p:spPr>
          <a:xfrm flipH="1">
            <a:off x="5076056" y="2492896"/>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4" name="직선 연결선 13"/>
          <p:cNvCxnSpPr/>
          <p:nvPr/>
        </p:nvCxnSpPr>
        <p:spPr>
          <a:xfrm flipH="1">
            <a:off x="4860032" y="3145550"/>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5" name="직선 연결선 14"/>
          <p:cNvCxnSpPr/>
          <p:nvPr/>
        </p:nvCxnSpPr>
        <p:spPr>
          <a:xfrm flipH="1">
            <a:off x="7093" y="3849755"/>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6" name="직선 연결선 15"/>
          <p:cNvCxnSpPr/>
          <p:nvPr/>
        </p:nvCxnSpPr>
        <p:spPr>
          <a:xfrm flipH="1">
            <a:off x="5580112" y="3878257"/>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7" name="직선 연결선 16"/>
          <p:cNvCxnSpPr/>
          <p:nvPr/>
        </p:nvCxnSpPr>
        <p:spPr>
          <a:xfrm>
            <a:off x="1979712" y="2163957"/>
            <a:ext cx="259228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직선 연결선 17"/>
          <p:cNvCxnSpPr/>
          <p:nvPr/>
        </p:nvCxnSpPr>
        <p:spPr>
          <a:xfrm flipV="1">
            <a:off x="79101" y="2867370"/>
            <a:ext cx="2188643" cy="18941"/>
          </a:xfrm>
          <a:prstGeom prst="line">
            <a:avLst/>
          </a:prstGeom>
        </p:spPr>
        <p:style>
          <a:lnRef idx="2">
            <a:schemeClr val="accent2"/>
          </a:lnRef>
          <a:fillRef idx="0">
            <a:schemeClr val="accent2"/>
          </a:fillRef>
          <a:effectRef idx="1">
            <a:schemeClr val="accent2"/>
          </a:effectRef>
          <a:fontRef idx="minor">
            <a:schemeClr val="tx1"/>
          </a:fontRef>
        </p:style>
      </p:cxnSp>
      <p:cxnSp>
        <p:nvCxnSpPr>
          <p:cNvPr id="19" name="직선 연결선 18"/>
          <p:cNvCxnSpPr/>
          <p:nvPr/>
        </p:nvCxnSpPr>
        <p:spPr>
          <a:xfrm>
            <a:off x="5220072" y="2852936"/>
            <a:ext cx="864096" cy="0"/>
          </a:xfrm>
          <a:prstGeom prst="line">
            <a:avLst/>
          </a:prstGeom>
        </p:spPr>
        <p:style>
          <a:lnRef idx="2">
            <a:schemeClr val="accent2"/>
          </a:lnRef>
          <a:fillRef idx="0">
            <a:schemeClr val="accent2"/>
          </a:fillRef>
          <a:effectRef idx="1">
            <a:schemeClr val="accent2"/>
          </a:effectRef>
          <a:fontRef idx="minor">
            <a:schemeClr val="tx1"/>
          </a:fontRef>
        </p:style>
      </p:cxnSp>
      <p:sp>
        <p:nvSpPr>
          <p:cNvPr id="23" name="TextBox 22"/>
          <p:cNvSpPr txBox="1"/>
          <p:nvPr/>
        </p:nvSpPr>
        <p:spPr>
          <a:xfrm>
            <a:off x="6012160" y="2780928"/>
            <a:ext cx="648072" cy="338554"/>
          </a:xfrm>
          <a:prstGeom prst="rect">
            <a:avLst/>
          </a:prstGeom>
          <a:noFill/>
        </p:spPr>
        <p:txBody>
          <a:bodyPr wrap="square" rtlCol="0">
            <a:spAutoFit/>
          </a:bodyPr>
          <a:lstStyle/>
          <a:p>
            <a:r>
              <a:rPr lang="en-US" altLang="ko-KR" sz="1600" b="1" dirty="0">
                <a:solidFill>
                  <a:schemeClr val="accent2">
                    <a:lumMod val="75000"/>
                  </a:schemeClr>
                </a:solidFill>
              </a:rPr>
              <a:t>^</a:t>
            </a:r>
            <a:endParaRPr lang="ko-KR" altLang="en-US" sz="1600" b="1" dirty="0">
              <a:solidFill>
                <a:schemeClr val="accent2">
                  <a:lumMod val="75000"/>
                </a:schemeClr>
              </a:solidFill>
            </a:endParaRPr>
          </a:p>
        </p:txBody>
      </p:sp>
      <p:cxnSp>
        <p:nvCxnSpPr>
          <p:cNvPr id="24" name="직선 연결선 23"/>
          <p:cNvCxnSpPr/>
          <p:nvPr/>
        </p:nvCxnSpPr>
        <p:spPr>
          <a:xfrm>
            <a:off x="2843808" y="4238297"/>
            <a:ext cx="2736304" cy="0"/>
          </a:xfrm>
          <a:prstGeom prst="line">
            <a:avLst/>
          </a:prstGeom>
        </p:spPr>
        <p:style>
          <a:lnRef idx="2">
            <a:schemeClr val="accent2"/>
          </a:lnRef>
          <a:fillRef idx="0">
            <a:schemeClr val="accent2"/>
          </a:fillRef>
          <a:effectRef idx="1">
            <a:schemeClr val="accent2"/>
          </a:effectRef>
          <a:fontRef idx="minor">
            <a:schemeClr val="tx1"/>
          </a:fontRef>
        </p:style>
      </p:cxnSp>
      <p:sp>
        <p:nvSpPr>
          <p:cNvPr id="26" name="TextBox 25"/>
          <p:cNvSpPr txBox="1"/>
          <p:nvPr/>
        </p:nvSpPr>
        <p:spPr>
          <a:xfrm>
            <a:off x="3347864" y="3378478"/>
            <a:ext cx="648072" cy="338554"/>
          </a:xfrm>
          <a:prstGeom prst="rect">
            <a:avLst/>
          </a:prstGeom>
          <a:noFill/>
        </p:spPr>
        <p:txBody>
          <a:bodyPr wrap="square" rtlCol="0">
            <a:spAutoFit/>
          </a:bodyPr>
          <a:lstStyle/>
          <a:p>
            <a:r>
              <a:rPr lang="en-US" altLang="ko-KR" sz="1600" b="1" dirty="0">
                <a:solidFill>
                  <a:schemeClr val="accent2">
                    <a:lumMod val="75000"/>
                  </a:schemeClr>
                </a:solidFill>
              </a:rPr>
              <a:t>^</a:t>
            </a:r>
            <a:endParaRPr lang="ko-KR" altLang="en-US" sz="1600" b="1" dirty="0">
              <a:solidFill>
                <a:schemeClr val="accent2">
                  <a:lumMod val="75000"/>
                </a:schemeClr>
              </a:solidFill>
            </a:endParaRPr>
          </a:p>
        </p:txBody>
      </p:sp>
      <p:sp>
        <p:nvSpPr>
          <p:cNvPr id="28" name="TextBox 27"/>
          <p:cNvSpPr txBox="1"/>
          <p:nvPr/>
        </p:nvSpPr>
        <p:spPr>
          <a:xfrm>
            <a:off x="2009616" y="2163957"/>
            <a:ext cx="2562384"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sound </a:t>
            </a:r>
            <a:r>
              <a:rPr lang="ko-KR" altLang="en-US" sz="1600" dirty="0">
                <a:solidFill>
                  <a:schemeClr val="accent5">
                    <a:lumMod val="75000"/>
                  </a:schemeClr>
                </a:solidFill>
                <a:ea typeface="HY강B" panose="02030600000101010101" pitchFamily="18" charset="-127"/>
              </a:rPr>
              <a:t> </a:t>
            </a:r>
            <a:r>
              <a:rPr lang="en-US" altLang="ko-KR" sz="1600" dirty="0" smtClean="0">
                <a:solidFill>
                  <a:schemeClr val="accent5">
                    <a:lumMod val="75000"/>
                  </a:schemeClr>
                </a:solidFill>
                <a:ea typeface="HY강B" panose="02030600000101010101" pitchFamily="18" charset="-127"/>
              </a:rPr>
              <a:t>+ </a:t>
            </a:r>
            <a:r>
              <a:rPr lang="ko-KR" altLang="en-US" sz="1600" dirty="0" smtClean="0">
                <a:solidFill>
                  <a:schemeClr val="accent5">
                    <a:lumMod val="75000"/>
                  </a:schemeClr>
                </a:solidFill>
                <a:ea typeface="HY강B" panose="02030600000101010101" pitchFamily="18" charset="-127"/>
              </a:rPr>
              <a:t>주격보어</a:t>
            </a:r>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형용사</a:t>
            </a:r>
            <a:r>
              <a:rPr lang="en-US" altLang="ko-KR" sz="1600" dirty="0" smtClean="0">
                <a:solidFill>
                  <a:schemeClr val="accent5">
                    <a:lumMod val="75000"/>
                  </a:schemeClr>
                </a:solidFill>
                <a:ea typeface="HY강B" panose="02030600000101010101" pitchFamily="18" charset="-127"/>
              </a:rPr>
              <a:t>)</a:t>
            </a:r>
          </a:p>
        </p:txBody>
      </p:sp>
      <p:sp>
        <p:nvSpPr>
          <p:cNvPr id="29" name="TextBox 28"/>
          <p:cNvSpPr txBox="1"/>
          <p:nvPr/>
        </p:nvSpPr>
        <p:spPr>
          <a:xfrm>
            <a:off x="783006" y="2860153"/>
            <a:ext cx="836666"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주어</a:t>
            </a:r>
            <a:endParaRPr lang="en-US" altLang="ko-KR" sz="1600" dirty="0" smtClean="0">
              <a:solidFill>
                <a:schemeClr val="accent5">
                  <a:lumMod val="75000"/>
                </a:schemeClr>
              </a:solidFill>
              <a:ea typeface="HY강B" panose="02030600000101010101" pitchFamily="18" charset="-127"/>
            </a:endParaRPr>
          </a:p>
        </p:txBody>
      </p:sp>
      <p:sp>
        <p:nvSpPr>
          <p:cNvPr id="30" name="TextBox 29"/>
          <p:cNvSpPr txBox="1"/>
          <p:nvPr/>
        </p:nvSpPr>
        <p:spPr>
          <a:xfrm>
            <a:off x="5361038" y="2876105"/>
            <a:ext cx="795138"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동사</a:t>
            </a:r>
            <a:endParaRPr lang="en-US" altLang="ko-KR" sz="1600" dirty="0" smtClean="0">
              <a:solidFill>
                <a:schemeClr val="accent5">
                  <a:lumMod val="75000"/>
                </a:schemeClr>
              </a:solidFill>
              <a:ea typeface="HY강B" panose="02030600000101010101" pitchFamily="18" charset="-127"/>
            </a:endParaRPr>
          </a:p>
        </p:txBody>
      </p:sp>
      <p:sp>
        <p:nvSpPr>
          <p:cNvPr id="31" name="TextBox 30"/>
          <p:cNvSpPr txBox="1"/>
          <p:nvPr/>
        </p:nvSpPr>
        <p:spPr>
          <a:xfrm>
            <a:off x="5979935" y="2905536"/>
            <a:ext cx="1688409"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접속사 </a:t>
            </a:r>
            <a:r>
              <a:rPr lang="en-US" altLang="ko-KR" sz="1600" dirty="0" smtClean="0">
                <a:solidFill>
                  <a:schemeClr val="accent5">
                    <a:lumMod val="75000"/>
                  </a:schemeClr>
                </a:solidFill>
                <a:ea typeface="HY강B" panose="02030600000101010101" pitchFamily="18" charset="-127"/>
              </a:rPr>
              <a:t>that </a:t>
            </a:r>
            <a:r>
              <a:rPr lang="ko-KR" altLang="en-US" sz="1600" dirty="0" smtClean="0">
                <a:solidFill>
                  <a:schemeClr val="accent5">
                    <a:lumMod val="75000"/>
                  </a:schemeClr>
                </a:solidFill>
                <a:ea typeface="HY강B" panose="02030600000101010101" pitchFamily="18" charset="-127"/>
              </a:rPr>
              <a:t>생략</a:t>
            </a:r>
            <a:endParaRPr lang="en-US" altLang="ko-KR" sz="1600" dirty="0" smtClean="0">
              <a:solidFill>
                <a:schemeClr val="accent5">
                  <a:lumMod val="75000"/>
                </a:schemeClr>
              </a:solidFill>
              <a:ea typeface="HY강B" panose="02030600000101010101" pitchFamily="18" charset="-127"/>
            </a:endParaRPr>
          </a:p>
        </p:txBody>
      </p:sp>
      <p:sp>
        <p:nvSpPr>
          <p:cNvPr id="32" name="TextBox 31"/>
          <p:cNvSpPr txBox="1"/>
          <p:nvPr/>
        </p:nvSpPr>
        <p:spPr>
          <a:xfrm>
            <a:off x="2537198" y="3584936"/>
            <a:ext cx="2394842"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목적격 관계대명사 생략</a:t>
            </a:r>
            <a:endParaRPr lang="en-US" altLang="ko-KR" sz="1600" dirty="0" smtClean="0">
              <a:solidFill>
                <a:schemeClr val="accent5">
                  <a:lumMod val="75000"/>
                </a:schemeClr>
              </a:solidFill>
              <a:ea typeface="HY강B" panose="02030600000101010101" pitchFamily="18" charset="-127"/>
            </a:endParaRPr>
          </a:p>
        </p:txBody>
      </p:sp>
      <p:sp>
        <p:nvSpPr>
          <p:cNvPr id="33" name="TextBox 32"/>
          <p:cNvSpPr txBox="1"/>
          <p:nvPr/>
        </p:nvSpPr>
        <p:spPr>
          <a:xfrm>
            <a:off x="79029" y="4209795"/>
            <a:ext cx="1281192"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부가의문문</a:t>
            </a:r>
            <a:endParaRPr lang="en-US" altLang="ko-KR" sz="1600" dirty="0" smtClean="0">
              <a:solidFill>
                <a:schemeClr val="accent5">
                  <a:lumMod val="75000"/>
                </a:schemeClr>
              </a:solidFill>
              <a:ea typeface="HY강B" panose="02030600000101010101" pitchFamily="18" charset="-127"/>
            </a:endParaRPr>
          </a:p>
        </p:txBody>
      </p:sp>
      <p:sp>
        <p:nvSpPr>
          <p:cNvPr id="34" name="TextBox 33"/>
          <p:cNvSpPr txBox="1"/>
          <p:nvPr/>
        </p:nvSpPr>
        <p:spPr>
          <a:xfrm>
            <a:off x="3290808" y="4238297"/>
            <a:ext cx="1929264"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에 익숙해지다</a:t>
            </a:r>
            <a:endParaRPr lang="en-US" altLang="ko-KR" sz="1600" dirty="0" smtClean="0">
              <a:solidFill>
                <a:schemeClr val="accent5">
                  <a:lumMod val="75000"/>
                </a:schemeClr>
              </a:solidFill>
              <a:ea typeface="HY강B" panose="02030600000101010101" pitchFamily="18" charset="-127"/>
            </a:endParaRPr>
          </a:p>
        </p:txBody>
      </p:sp>
      <p:cxnSp>
        <p:nvCxnSpPr>
          <p:cNvPr id="35" name="직선 연결선 34"/>
          <p:cNvCxnSpPr/>
          <p:nvPr/>
        </p:nvCxnSpPr>
        <p:spPr>
          <a:xfrm flipV="1">
            <a:off x="79101" y="4247767"/>
            <a:ext cx="1684587" cy="9472"/>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44409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28" grpId="0"/>
      <p:bldP spid="29" grpId="0"/>
      <p:bldP spid="30" grpId="0"/>
      <p:bldP spid="31" grpId="0"/>
      <p:bldP spid="32" grpId="0"/>
      <p:bldP spid="33" grpId="0"/>
      <p:bldP spid="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0" y="841510"/>
            <a:ext cx="9144000" cy="60164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just">
              <a:lnSpc>
                <a:spcPct val="150000"/>
              </a:lnSpc>
            </a:pPr>
            <a:r>
              <a:rPr lang="en-US" altLang="ko-KR" sz="3000" dirty="0">
                <a:solidFill>
                  <a:schemeClr val="tx1"/>
                </a:solidFill>
              </a:rPr>
              <a:t>Therefore, </a:t>
            </a:r>
            <a:r>
              <a:rPr lang="en-US" altLang="ko-KR" sz="3000" dirty="0" smtClean="0">
                <a:solidFill>
                  <a:schemeClr val="tx1"/>
                </a:solidFill>
              </a:rPr>
              <a:t> the </a:t>
            </a:r>
            <a:r>
              <a:rPr lang="en-US" altLang="ko-KR" sz="3000" dirty="0">
                <a:solidFill>
                  <a:schemeClr val="tx1"/>
                </a:solidFill>
              </a:rPr>
              <a:t>children of Africa, who are fed crocodile tails, </a:t>
            </a:r>
            <a:r>
              <a:rPr lang="en-US" altLang="ko-KR" sz="3000" dirty="0" smtClean="0">
                <a:solidFill>
                  <a:schemeClr val="tx1"/>
                </a:solidFill>
              </a:rPr>
              <a:t> like </a:t>
            </a:r>
            <a:r>
              <a:rPr lang="en-US" altLang="ko-KR" sz="3000" dirty="0">
                <a:solidFill>
                  <a:schemeClr val="tx1"/>
                </a:solidFill>
              </a:rPr>
              <a:t>to eat them when they grow older. In Africa</a:t>
            </a:r>
            <a:r>
              <a:rPr lang="en-US" altLang="ko-KR" sz="3000" dirty="0" smtClean="0">
                <a:solidFill>
                  <a:schemeClr val="tx1"/>
                </a:solidFill>
              </a:rPr>
              <a:t>,  </a:t>
            </a:r>
            <a:r>
              <a:rPr lang="en-US" altLang="ko-KR" sz="3000" dirty="0">
                <a:solidFill>
                  <a:schemeClr val="tx1"/>
                </a:solidFill>
              </a:rPr>
              <a:t>they eat grasshoppers and caterpillars. Some families in India </a:t>
            </a:r>
            <a:r>
              <a:rPr lang="en-US" altLang="ko-KR" sz="3000" dirty="0" smtClean="0">
                <a:solidFill>
                  <a:schemeClr val="tx1"/>
                </a:solidFill>
              </a:rPr>
              <a:t> consider </a:t>
            </a:r>
            <a:r>
              <a:rPr lang="en-US" altLang="ko-KR" sz="3000" dirty="0">
                <a:solidFill>
                  <a:schemeClr val="tx1"/>
                </a:solidFill>
              </a:rPr>
              <a:t>ants a delicious meal. The French like frog's legs and snails.</a:t>
            </a:r>
          </a:p>
          <a:p>
            <a:pPr algn="just">
              <a:lnSpc>
                <a:spcPct val="150000"/>
              </a:lnSpc>
            </a:pPr>
            <a:endParaRPr lang="en-US" altLang="ko-KR" sz="3000" dirty="0">
              <a:solidFill>
                <a:schemeClr val="tx1"/>
              </a:solidFill>
            </a:endParaRPr>
          </a:p>
        </p:txBody>
      </p:sp>
      <p:sp>
        <p:nvSpPr>
          <p:cNvPr id="5" name="직사각형 4"/>
          <p:cNvSpPr/>
          <p:nvPr/>
        </p:nvSpPr>
        <p:spPr>
          <a:xfrm>
            <a:off x="0" y="0"/>
            <a:ext cx="9144000" cy="8367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Reading   step1</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cxnSp>
        <p:nvCxnSpPr>
          <p:cNvPr id="6" name="직선 연결선 5"/>
          <p:cNvCxnSpPr/>
          <p:nvPr/>
        </p:nvCxnSpPr>
        <p:spPr>
          <a:xfrm flipH="1">
            <a:off x="1738221" y="1124744"/>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7" name="직선 연결선 6"/>
          <p:cNvCxnSpPr/>
          <p:nvPr/>
        </p:nvCxnSpPr>
        <p:spPr>
          <a:xfrm>
            <a:off x="1979712" y="1484784"/>
            <a:ext cx="187220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직선 연결선 7"/>
          <p:cNvCxnSpPr/>
          <p:nvPr/>
        </p:nvCxnSpPr>
        <p:spPr>
          <a:xfrm>
            <a:off x="5580112" y="1484784"/>
            <a:ext cx="356388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직선 연결선 8"/>
          <p:cNvCxnSpPr/>
          <p:nvPr/>
        </p:nvCxnSpPr>
        <p:spPr>
          <a:xfrm>
            <a:off x="107504" y="2204864"/>
            <a:ext cx="72008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직선 연결선 10"/>
          <p:cNvCxnSpPr/>
          <p:nvPr/>
        </p:nvCxnSpPr>
        <p:spPr>
          <a:xfrm flipH="1">
            <a:off x="899592" y="1828354"/>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직선 연결선 11"/>
          <p:cNvCxnSpPr/>
          <p:nvPr/>
        </p:nvCxnSpPr>
        <p:spPr>
          <a:xfrm flipH="1">
            <a:off x="1475656" y="3140968"/>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직선 연결선 12"/>
          <p:cNvCxnSpPr/>
          <p:nvPr/>
        </p:nvCxnSpPr>
        <p:spPr>
          <a:xfrm flipH="1">
            <a:off x="-36512" y="2449908"/>
            <a:ext cx="144016" cy="360040"/>
          </a:xfrm>
          <a:prstGeom prst="line">
            <a:avLst/>
          </a:prstGeom>
        </p:spPr>
        <p:style>
          <a:lnRef idx="3">
            <a:schemeClr val="accent3"/>
          </a:lnRef>
          <a:fillRef idx="0">
            <a:schemeClr val="accent3"/>
          </a:fillRef>
          <a:effectRef idx="2">
            <a:schemeClr val="accent3"/>
          </a:effectRef>
          <a:fontRef idx="minor">
            <a:schemeClr val="tx1"/>
          </a:fontRef>
        </p:style>
      </p:cxnSp>
      <p:cxnSp>
        <p:nvCxnSpPr>
          <p:cNvPr id="14" name="직선 연결선 13"/>
          <p:cNvCxnSpPr/>
          <p:nvPr/>
        </p:nvCxnSpPr>
        <p:spPr>
          <a:xfrm>
            <a:off x="7271792" y="3501008"/>
            <a:ext cx="187220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5" name="직선 연결선 14"/>
          <p:cNvCxnSpPr/>
          <p:nvPr/>
        </p:nvCxnSpPr>
        <p:spPr>
          <a:xfrm>
            <a:off x="1061680" y="2188394"/>
            <a:ext cx="676541"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6" name="직선 연결선 15"/>
          <p:cNvCxnSpPr/>
          <p:nvPr/>
        </p:nvCxnSpPr>
        <p:spPr>
          <a:xfrm>
            <a:off x="3851920" y="2204864"/>
            <a:ext cx="936104" cy="0"/>
          </a:xfrm>
          <a:prstGeom prst="line">
            <a:avLst/>
          </a:prstGeom>
        </p:spPr>
        <p:style>
          <a:lnRef idx="2">
            <a:schemeClr val="accent2"/>
          </a:lnRef>
          <a:fillRef idx="0">
            <a:schemeClr val="accent2"/>
          </a:fillRef>
          <a:effectRef idx="1">
            <a:schemeClr val="accent2"/>
          </a:effectRef>
          <a:fontRef idx="minor">
            <a:schemeClr val="tx1"/>
          </a:fontRef>
        </p:style>
      </p:cxnSp>
      <p:sp>
        <p:nvSpPr>
          <p:cNvPr id="19" name="TextBox 18"/>
          <p:cNvSpPr txBox="1"/>
          <p:nvPr/>
        </p:nvSpPr>
        <p:spPr>
          <a:xfrm>
            <a:off x="2491843" y="1489800"/>
            <a:ext cx="712005"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주어</a:t>
            </a:r>
            <a:endParaRPr lang="en-US" altLang="ko-KR" sz="1600" dirty="0" smtClean="0">
              <a:solidFill>
                <a:schemeClr val="accent5">
                  <a:lumMod val="75000"/>
                </a:schemeClr>
              </a:solidFill>
              <a:ea typeface="HY강B" panose="02030600000101010101" pitchFamily="18" charset="-127"/>
            </a:endParaRPr>
          </a:p>
        </p:txBody>
      </p:sp>
      <p:sp>
        <p:nvSpPr>
          <p:cNvPr id="20" name="TextBox 19"/>
          <p:cNvSpPr txBox="1"/>
          <p:nvPr/>
        </p:nvSpPr>
        <p:spPr>
          <a:xfrm>
            <a:off x="6476908" y="1478747"/>
            <a:ext cx="1770296"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the children </a:t>
            </a:r>
            <a:r>
              <a:rPr lang="ko-KR" altLang="en-US" sz="1600" dirty="0" smtClean="0">
                <a:solidFill>
                  <a:schemeClr val="accent5">
                    <a:lumMod val="75000"/>
                  </a:schemeClr>
                </a:solidFill>
                <a:ea typeface="HY강B" panose="02030600000101010101" pitchFamily="18" charset="-127"/>
              </a:rPr>
              <a:t>수식</a:t>
            </a:r>
            <a:endParaRPr lang="en-US" altLang="ko-KR" sz="1600" dirty="0" smtClean="0">
              <a:solidFill>
                <a:schemeClr val="accent5">
                  <a:lumMod val="75000"/>
                </a:schemeClr>
              </a:solidFill>
              <a:ea typeface="HY강B" panose="02030600000101010101" pitchFamily="18" charset="-127"/>
            </a:endParaRPr>
          </a:p>
        </p:txBody>
      </p:sp>
      <p:sp>
        <p:nvSpPr>
          <p:cNvPr id="21" name="TextBox 20"/>
          <p:cNvSpPr txBox="1"/>
          <p:nvPr/>
        </p:nvSpPr>
        <p:spPr>
          <a:xfrm>
            <a:off x="4759496" y="3511201"/>
            <a:ext cx="4377536"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the+</a:t>
            </a:r>
            <a:r>
              <a:rPr lang="ko-KR" altLang="en-US" sz="1600" dirty="0" smtClean="0">
                <a:solidFill>
                  <a:schemeClr val="accent5">
                    <a:lumMod val="75000"/>
                  </a:schemeClr>
                </a:solidFill>
                <a:ea typeface="HY강B" panose="02030600000101010101" pitchFamily="18" charset="-127"/>
              </a:rPr>
              <a:t>형용사</a:t>
            </a:r>
            <a:r>
              <a:rPr lang="en-US" altLang="ko-KR" sz="1600" dirty="0" smtClean="0">
                <a:solidFill>
                  <a:schemeClr val="accent5">
                    <a:lumMod val="75000"/>
                  </a:schemeClr>
                </a:solidFill>
                <a:ea typeface="HY강B" panose="02030600000101010101" pitchFamily="18" charset="-127"/>
              </a:rPr>
              <a:t>= </a:t>
            </a:r>
            <a:r>
              <a:rPr lang="ko-KR" altLang="en-US" sz="1600" dirty="0" smtClean="0">
                <a:solidFill>
                  <a:schemeClr val="accent5">
                    <a:lumMod val="75000"/>
                  </a:schemeClr>
                </a:solidFill>
                <a:ea typeface="HY강B" panose="02030600000101010101" pitchFamily="18" charset="-127"/>
              </a:rPr>
              <a:t>형용사</a:t>
            </a:r>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복수명사</a:t>
            </a:r>
            <a:r>
              <a:rPr lang="en-US" altLang="ko-KR" sz="1600" dirty="0" smtClean="0">
                <a:solidFill>
                  <a:schemeClr val="accent5">
                    <a:lumMod val="75000"/>
                  </a:schemeClr>
                </a:solidFill>
                <a:ea typeface="HY강B" panose="02030600000101010101" pitchFamily="18" charset="-127"/>
              </a:rPr>
              <a:t>(=French people)</a:t>
            </a:r>
          </a:p>
        </p:txBody>
      </p:sp>
      <p:sp>
        <p:nvSpPr>
          <p:cNvPr id="22" name="TextBox 21"/>
          <p:cNvSpPr txBox="1"/>
          <p:nvPr/>
        </p:nvSpPr>
        <p:spPr>
          <a:xfrm>
            <a:off x="1180747" y="2226350"/>
            <a:ext cx="798965"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동사</a:t>
            </a:r>
            <a:endParaRPr lang="en-US" altLang="ko-KR" sz="1600" dirty="0" smtClean="0">
              <a:solidFill>
                <a:schemeClr val="accent5">
                  <a:lumMod val="75000"/>
                </a:schemeClr>
              </a:solidFill>
              <a:ea typeface="HY강B" panose="02030600000101010101" pitchFamily="18" charset="-127"/>
            </a:endParaRPr>
          </a:p>
        </p:txBody>
      </p:sp>
      <p:sp>
        <p:nvSpPr>
          <p:cNvPr id="23" name="TextBox 22"/>
          <p:cNvSpPr txBox="1"/>
          <p:nvPr/>
        </p:nvSpPr>
        <p:spPr>
          <a:xfrm>
            <a:off x="3635896" y="2211352"/>
            <a:ext cx="1689904"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시간의 접속사</a:t>
            </a:r>
            <a:endParaRPr lang="en-US" altLang="ko-KR" sz="1600" dirty="0" smtClean="0">
              <a:solidFill>
                <a:schemeClr val="accent5">
                  <a:lumMod val="75000"/>
                </a:schemeClr>
              </a:solidFill>
              <a:ea typeface="HY강B" panose="02030600000101010101" pitchFamily="18" charset="-127"/>
            </a:endParaRPr>
          </a:p>
        </p:txBody>
      </p:sp>
    </p:spTree>
    <p:extLst>
      <p:ext uri="{BB962C8B-B14F-4D97-AF65-F5344CB8AC3E}">
        <p14:creationId xmlns:p14="http://schemas.microsoft.com/office/powerpoint/2010/main" val="200128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0" y="841510"/>
            <a:ext cx="9144000" cy="60164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just">
              <a:lnSpc>
                <a:spcPct val="150000"/>
              </a:lnSpc>
            </a:pPr>
            <a:r>
              <a:rPr lang="en-US" altLang="ko-KR" sz="2900" dirty="0" smtClean="0">
                <a:solidFill>
                  <a:schemeClr val="tx1"/>
                </a:solidFill>
              </a:rPr>
              <a:t>  Cindy </a:t>
            </a:r>
            <a:r>
              <a:rPr lang="en-US" altLang="ko-KR" sz="2900" dirty="0">
                <a:solidFill>
                  <a:schemeClr val="tx1"/>
                </a:solidFill>
              </a:rPr>
              <a:t>was invited to her best </a:t>
            </a:r>
            <a:r>
              <a:rPr lang="en-US" altLang="ko-KR" sz="2900" dirty="0" smtClean="0">
                <a:solidFill>
                  <a:schemeClr val="tx1"/>
                </a:solidFill>
              </a:rPr>
              <a:t>friend’s </a:t>
            </a:r>
            <a:r>
              <a:rPr lang="en-US" altLang="ko-KR" sz="2900" dirty="0">
                <a:solidFill>
                  <a:schemeClr val="tx1"/>
                </a:solidFill>
              </a:rPr>
              <a:t>birthday party. But she had nothing to wear. So she went to the store near her house yesterday but didn't find anything nice. Also, most of the clothes were very expensive. As she didn’t have much money, she had to find something nice but cheap. She went downtown. There were lots of stores with lots of clothes. She finally found a nice but cheap dress, and bought it. Cindy went to the birthday party. Everyone at the party said, “</a:t>
            </a:r>
            <a:r>
              <a:rPr lang="en-US" altLang="ko-KR" sz="2900" b="1" dirty="0">
                <a:solidFill>
                  <a:schemeClr val="tx1"/>
                </a:solidFill>
              </a:rPr>
              <a:t>What a cute girl Cindy is!</a:t>
            </a:r>
            <a:r>
              <a:rPr lang="en-US" altLang="ko-KR" sz="2900" dirty="0">
                <a:solidFill>
                  <a:schemeClr val="tx1"/>
                </a:solidFill>
              </a:rPr>
              <a:t>”</a:t>
            </a:r>
          </a:p>
        </p:txBody>
      </p:sp>
      <p:sp>
        <p:nvSpPr>
          <p:cNvPr id="6" name="직사각형 5"/>
          <p:cNvSpPr/>
          <p:nvPr/>
        </p:nvSpPr>
        <p:spPr>
          <a:xfrm>
            <a:off x="0" y="0"/>
            <a:ext cx="9144000" cy="8367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Reading   step2</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48" name="TextBox 47"/>
          <p:cNvSpPr txBox="1"/>
          <p:nvPr/>
        </p:nvSpPr>
        <p:spPr>
          <a:xfrm>
            <a:off x="5577243" y="6858000"/>
            <a:ext cx="184731" cy="369332"/>
          </a:xfrm>
          <a:prstGeom prst="rect">
            <a:avLst/>
          </a:prstGeom>
          <a:noFill/>
        </p:spPr>
        <p:txBody>
          <a:bodyPr wrap="none" rtlCol="0">
            <a:spAutoFit/>
          </a:bodyPr>
          <a:lstStyle/>
          <a:p>
            <a:endParaRPr lang="ko-KR" altLang="en-US" dirty="0"/>
          </a:p>
        </p:txBody>
      </p:sp>
      <p:sp>
        <p:nvSpPr>
          <p:cNvPr id="5" name="TextBox 4"/>
          <p:cNvSpPr txBox="1"/>
          <p:nvPr/>
        </p:nvSpPr>
        <p:spPr>
          <a:xfrm>
            <a:off x="7524328" y="467380"/>
            <a:ext cx="1650928" cy="369332"/>
          </a:xfrm>
          <a:prstGeom prst="rect">
            <a:avLst/>
          </a:prstGeom>
          <a:solidFill>
            <a:schemeClr val="accent1">
              <a:lumMod val="75000"/>
            </a:schemeClr>
          </a:solidFill>
          <a:ln>
            <a:noFill/>
          </a:ln>
          <a:effectLst/>
        </p:spPr>
        <p:txBody>
          <a:bodyPr wrap="square" rtlCol="0">
            <a:spAutoFit/>
          </a:bodyPr>
          <a:lstStyle/>
          <a:p>
            <a:pPr algn="ctr"/>
            <a:r>
              <a:rPr lang="en-US" altLang="ko-KR" dirty="0" smtClean="0">
                <a:solidFill>
                  <a:schemeClr val="bg1"/>
                </a:solidFill>
              </a:rPr>
              <a:t>1 </a:t>
            </a:r>
            <a:r>
              <a:rPr lang="ko-KR" altLang="en-US" dirty="0" smtClean="0">
                <a:solidFill>
                  <a:schemeClr val="bg1"/>
                </a:solidFill>
              </a:rPr>
              <a:t>번</a:t>
            </a:r>
            <a:endParaRPr lang="ko-KR" altLang="en-US" dirty="0">
              <a:solidFill>
                <a:schemeClr val="bg1"/>
              </a:solidFill>
            </a:endParaRPr>
          </a:p>
        </p:txBody>
      </p:sp>
      <p:cxnSp>
        <p:nvCxnSpPr>
          <p:cNvPr id="16" name="직선 연결선 15"/>
          <p:cNvCxnSpPr/>
          <p:nvPr/>
        </p:nvCxnSpPr>
        <p:spPr>
          <a:xfrm>
            <a:off x="2880622" y="2132856"/>
            <a:ext cx="1187322"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37" name="직선 연결선 36"/>
          <p:cNvCxnSpPr/>
          <p:nvPr/>
        </p:nvCxnSpPr>
        <p:spPr>
          <a:xfrm>
            <a:off x="2269365" y="2348880"/>
            <a:ext cx="122251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39" name="직선 연결선 38"/>
          <p:cNvCxnSpPr/>
          <p:nvPr/>
        </p:nvCxnSpPr>
        <p:spPr>
          <a:xfrm flipV="1">
            <a:off x="2269365" y="2148575"/>
            <a:ext cx="0" cy="216024"/>
          </a:xfrm>
          <a:prstGeom prst="line">
            <a:avLst/>
          </a:prstGeom>
        </p:spPr>
        <p:style>
          <a:lnRef idx="2">
            <a:schemeClr val="accent2"/>
          </a:lnRef>
          <a:fillRef idx="0">
            <a:schemeClr val="accent2"/>
          </a:fillRef>
          <a:effectRef idx="1">
            <a:schemeClr val="accent2"/>
          </a:effectRef>
          <a:fontRef idx="minor">
            <a:schemeClr val="tx1"/>
          </a:fontRef>
        </p:style>
      </p:cxnSp>
      <p:cxnSp>
        <p:nvCxnSpPr>
          <p:cNvPr id="41" name="직선 연결선 40"/>
          <p:cNvCxnSpPr/>
          <p:nvPr/>
        </p:nvCxnSpPr>
        <p:spPr>
          <a:xfrm flipV="1">
            <a:off x="3491880" y="2164294"/>
            <a:ext cx="0" cy="184586"/>
          </a:xfrm>
          <a:prstGeom prst="line">
            <a:avLst/>
          </a:prstGeom>
        </p:spPr>
        <p:style>
          <a:lnRef idx="2">
            <a:schemeClr val="accent2"/>
          </a:lnRef>
          <a:fillRef idx="0">
            <a:schemeClr val="accent2"/>
          </a:fillRef>
          <a:effectRef idx="1">
            <a:schemeClr val="accent2"/>
          </a:effectRef>
          <a:fontRef idx="minor">
            <a:schemeClr val="tx1"/>
          </a:fontRef>
        </p:style>
      </p:cxnSp>
      <p:cxnSp>
        <p:nvCxnSpPr>
          <p:cNvPr id="42" name="직선 연결선 41"/>
          <p:cNvCxnSpPr/>
          <p:nvPr/>
        </p:nvCxnSpPr>
        <p:spPr>
          <a:xfrm>
            <a:off x="1223628" y="1481962"/>
            <a:ext cx="1764196" cy="0"/>
          </a:xfrm>
          <a:prstGeom prst="line">
            <a:avLst/>
          </a:prstGeom>
        </p:spPr>
        <p:style>
          <a:lnRef idx="2">
            <a:schemeClr val="accent2"/>
          </a:lnRef>
          <a:fillRef idx="0">
            <a:schemeClr val="accent2"/>
          </a:fillRef>
          <a:effectRef idx="1">
            <a:schemeClr val="accent2"/>
          </a:effectRef>
          <a:fontRef idx="minor">
            <a:schemeClr val="tx1"/>
          </a:fontRef>
        </p:style>
      </p:cxnSp>
      <p:sp>
        <p:nvSpPr>
          <p:cNvPr id="43" name="TextBox 42"/>
          <p:cNvSpPr txBox="1"/>
          <p:nvPr/>
        </p:nvSpPr>
        <p:spPr>
          <a:xfrm>
            <a:off x="2123728" y="2010326"/>
            <a:ext cx="324036" cy="338554"/>
          </a:xfrm>
          <a:prstGeom prst="rect">
            <a:avLst/>
          </a:prstGeom>
          <a:noFill/>
        </p:spPr>
        <p:txBody>
          <a:bodyPr wrap="square" rtlCol="0">
            <a:spAutoFit/>
          </a:bodyPr>
          <a:lstStyle/>
          <a:p>
            <a:r>
              <a:rPr lang="en-US" altLang="ko-KR" sz="1600" b="1" dirty="0">
                <a:solidFill>
                  <a:schemeClr val="accent2">
                    <a:lumMod val="75000"/>
                  </a:schemeClr>
                </a:solidFill>
              </a:rPr>
              <a:t>^</a:t>
            </a:r>
            <a:endParaRPr lang="ko-KR" altLang="en-US" sz="1600" b="1" dirty="0">
              <a:solidFill>
                <a:schemeClr val="accent2">
                  <a:lumMod val="75000"/>
                </a:schemeClr>
              </a:solidFill>
            </a:endParaRPr>
          </a:p>
        </p:txBody>
      </p:sp>
      <p:cxnSp>
        <p:nvCxnSpPr>
          <p:cNvPr id="45" name="직선 연결선 44"/>
          <p:cNvCxnSpPr/>
          <p:nvPr/>
        </p:nvCxnSpPr>
        <p:spPr>
          <a:xfrm>
            <a:off x="5940152" y="2780928"/>
            <a:ext cx="216024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7" name="직선 연결선 46"/>
          <p:cNvCxnSpPr/>
          <p:nvPr/>
        </p:nvCxnSpPr>
        <p:spPr>
          <a:xfrm>
            <a:off x="107504" y="3429000"/>
            <a:ext cx="1265853"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9" name="직선 연결선 48"/>
          <p:cNvCxnSpPr/>
          <p:nvPr/>
        </p:nvCxnSpPr>
        <p:spPr>
          <a:xfrm>
            <a:off x="6876256" y="3439278"/>
            <a:ext cx="48554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7" name="직선 연결선 56"/>
          <p:cNvCxnSpPr/>
          <p:nvPr/>
        </p:nvCxnSpPr>
        <p:spPr>
          <a:xfrm>
            <a:off x="3997778" y="4149080"/>
            <a:ext cx="107827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8" name="직선 연결선 57"/>
          <p:cNvCxnSpPr/>
          <p:nvPr/>
        </p:nvCxnSpPr>
        <p:spPr>
          <a:xfrm>
            <a:off x="5940152" y="4145711"/>
            <a:ext cx="3203848" cy="3369"/>
          </a:xfrm>
          <a:prstGeom prst="line">
            <a:avLst/>
          </a:prstGeom>
        </p:spPr>
        <p:style>
          <a:lnRef idx="2">
            <a:schemeClr val="accent2"/>
          </a:lnRef>
          <a:fillRef idx="0">
            <a:schemeClr val="accent2"/>
          </a:fillRef>
          <a:effectRef idx="1">
            <a:schemeClr val="accent2"/>
          </a:effectRef>
          <a:fontRef idx="minor">
            <a:schemeClr val="tx1"/>
          </a:fontRef>
        </p:style>
      </p:cxnSp>
      <p:cxnSp>
        <p:nvCxnSpPr>
          <p:cNvPr id="59" name="직선 연결선 58"/>
          <p:cNvCxnSpPr/>
          <p:nvPr/>
        </p:nvCxnSpPr>
        <p:spPr>
          <a:xfrm>
            <a:off x="71500" y="4797152"/>
            <a:ext cx="97210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60" name="직선 연결선 59"/>
          <p:cNvCxnSpPr/>
          <p:nvPr/>
        </p:nvCxnSpPr>
        <p:spPr>
          <a:xfrm>
            <a:off x="4536917" y="6741368"/>
            <a:ext cx="3923515" cy="0"/>
          </a:xfrm>
          <a:prstGeom prst="line">
            <a:avLst/>
          </a:prstGeom>
        </p:spPr>
        <p:style>
          <a:lnRef idx="2">
            <a:schemeClr val="accent2"/>
          </a:lnRef>
          <a:fillRef idx="0">
            <a:schemeClr val="accent2"/>
          </a:fillRef>
          <a:effectRef idx="1">
            <a:schemeClr val="accent2"/>
          </a:effectRef>
          <a:fontRef idx="minor">
            <a:schemeClr val="tx1"/>
          </a:fontRef>
        </p:style>
      </p:cxnSp>
      <p:sp>
        <p:nvSpPr>
          <p:cNvPr id="61" name="TextBox 60"/>
          <p:cNvSpPr txBox="1"/>
          <p:nvPr/>
        </p:nvSpPr>
        <p:spPr>
          <a:xfrm>
            <a:off x="1421650" y="1482552"/>
            <a:ext cx="1494166" cy="338554"/>
          </a:xfrm>
          <a:prstGeom prst="rect">
            <a:avLst/>
          </a:prstGeom>
          <a:noFill/>
        </p:spPr>
        <p:txBody>
          <a:bodyPr wrap="square" rtlCol="0">
            <a:spAutoFit/>
          </a:bodyPr>
          <a:lstStyle/>
          <a:p>
            <a:r>
              <a:rPr lang="ko-KR" altLang="en-US" sz="1600" dirty="0" err="1" smtClean="0">
                <a:solidFill>
                  <a:schemeClr val="accent5">
                    <a:lumMod val="75000"/>
                  </a:schemeClr>
                </a:solidFill>
                <a:ea typeface="HY강B" panose="02030600000101010101" pitchFamily="18" charset="-127"/>
              </a:rPr>
              <a:t>과거형</a:t>
            </a:r>
            <a:r>
              <a:rPr lang="ko-KR" altLang="en-US" sz="1600" dirty="0" smtClean="0">
                <a:solidFill>
                  <a:schemeClr val="accent5">
                    <a:lumMod val="75000"/>
                  </a:schemeClr>
                </a:solidFill>
                <a:ea typeface="HY강B" panose="02030600000101010101" pitchFamily="18" charset="-127"/>
              </a:rPr>
              <a:t> 수동태</a:t>
            </a:r>
            <a:endParaRPr lang="en-US" altLang="ko-KR" sz="1600" dirty="0" smtClean="0">
              <a:solidFill>
                <a:schemeClr val="accent5">
                  <a:lumMod val="75000"/>
                </a:schemeClr>
              </a:solidFill>
              <a:ea typeface="HY강B" panose="02030600000101010101" pitchFamily="18" charset="-127"/>
            </a:endParaRPr>
          </a:p>
        </p:txBody>
      </p:sp>
      <p:sp>
        <p:nvSpPr>
          <p:cNvPr id="62" name="TextBox 61"/>
          <p:cNvSpPr txBox="1"/>
          <p:nvPr/>
        </p:nvSpPr>
        <p:spPr>
          <a:xfrm>
            <a:off x="3491880" y="2132856"/>
            <a:ext cx="2562384"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to</a:t>
            </a:r>
            <a:r>
              <a:rPr lang="ko-KR" altLang="en-US" sz="1600" dirty="0" smtClean="0">
                <a:solidFill>
                  <a:schemeClr val="accent5">
                    <a:lumMod val="75000"/>
                  </a:schemeClr>
                </a:solidFill>
                <a:ea typeface="HY강B" panose="02030600000101010101" pitchFamily="18" charset="-127"/>
              </a:rPr>
              <a:t>부정사의 형용사적 용법</a:t>
            </a:r>
            <a:endParaRPr lang="en-US" altLang="ko-KR" sz="1600" dirty="0" smtClean="0">
              <a:solidFill>
                <a:schemeClr val="accent5">
                  <a:lumMod val="75000"/>
                </a:schemeClr>
              </a:solidFill>
              <a:ea typeface="HY강B" panose="02030600000101010101" pitchFamily="18" charset="-127"/>
            </a:endParaRPr>
          </a:p>
        </p:txBody>
      </p:sp>
      <p:sp>
        <p:nvSpPr>
          <p:cNvPr id="63" name="TextBox 62"/>
          <p:cNvSpPr txBox="1"/>
          <p:nvPr/>
        </p:nvSpPr>
        <p:spPr>
          <a:xfrm>
            <a:off x="5818310" y="2780928"/>
            <a:ext cx="2403924"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-thing (</a:t>
            </a:r>
            <a:r>
              <a:rPr lang="ko-KR" altLang="en-US" sz="1600" dirty="0" smtClean="0">
                <a:solidFill>
                  <a:schemeClr val="accent5">
                    <a:lumMod val="75000"/>
                  </a:schemeClr>
                </a:solidFill>
                <a:ea typeface="HY강B" panose="02030600000101010101" pitchFamily="18" charset="-127"/>
              </a:rPr>
              <a:t>대명사</a:t>
            </a:r>
            <a:r>
              <a:rPr lang="en-US" altLang="ko-KR" sz="1600" dirty="0" smtClean="0">
                <a:solidFill>
                  <a:schemeClr val="accent5">
                    <a:lumMod val="75000"/>
                  </a:schemeClr>
                </a:solidFill>
                <a:ea typeface="HY강B" panose="02030600000101010101" pitchFamily="18" charset="-127"/>
              </a:rPr>
              <a:t>) + </a:t>
            </a:r>
            <a:r>
              <a:rPr lang="ko-KR" altLang="en-US" sz="1600" dirty="0" smtClean="0">
                <a:solidFill>
                  <a:schemeClr val="accent5">
                    <a:lumMod val="75000"/>
                  </a:schemeClr>
                </a:solidFill>
                <a:ea typeface="HY강B" panose="02030600000101010101" pitchFamily="18" charset="-127"/>
              </a:rPr>
              <a:t>형용사</a:t>
            </a:r>
            <a:endParaRPr lang="en-US" altLang="ko-KR" sz="1600" dirty="0" smtClean="0">
              <a:solidFill>
                <a:schemeClr val="accent5">
                  <a:lumMod val="75000"/>
                </a:schemeClr>
              </a:solidFill>
              <a:ea typeface="HY강B" panose="02030600000101010101" pitchFamily="18" charset="-127"/>
            </a:endParaRPr>
          </a:p>
        </p:txBody>
      </p:sp>
      <p:sp>
        <p:nvSpPr>
          <p:cNvPr id="64" name="TextBox 63"/>
          <p:cNvSpPr txBox="1"/>
          <p:nvPr/>
        </p:nvSpPr>
        <p:spPr>
          <a:xfrm>
            <a:off x="108808" y="3432805"/>
            <a:ext cx="1168826"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대부분의</a:t>
            </a:r>
            <a:endParaRPr lang="en-US" altLang="ko-KR" sz="1600" dirty="0" smtClean="0">
              <a:solidFill>
                <a:schemeClr val="accent5">
                  <a:lumMod val="75000"/>
                </a:schemeClr>
              </a:solidFill>
              <a:ea typeface="HY강B" panose="02030600000101010101" pitchFamily="18" charset="-127"/>
            </a:endParaRPr>
          </a:p>
        </p:txBody>
      </p:sp>
      <p:sp>
        <p:nvSpPr>
          <p:cNvPr id="65" name="TextBox 64"/>
          <p:cNvSpPr txBox="1"/>
          <p:nvPr/>
        </p:nvSpPr>
        <p:spPr>
          <a:xfrm>
            <a:off x="6546120" y="3445154"/>
            <a:ext cx="1122224"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 </a:t>
            </a:r>
            <a:r>
              <a:rPr lang="ko-KR" altLang="en-US" sz="1600" dirty="0" smtClean="0">
                <a:solidFill>
                  <a:schemeClr val="accent5">
                    <a:lumMod val="75000"/>
                  </a:schemeClr>
                </a:solidFill>
                <a:ea typeface="HY강B" panose="02030600000101010101" pitchFamily="18" charset="-127"/>
              </a:rPr>
              <a:t>때문에</a:t>
            </a:r>
            <a:endParaRPr lang="en-US" altLang="ko-KR" sz="1600" dirty="0" smtClean="0">
              <a:solidFill>
                <a:schemeClr val="accent5">
                  <a:lumMod val="75000"/>
                </a:schemeClr>
              </a:solidFill>
              <a:ea typeface="HY강B" panose="02030600000101010101" pitchFamily="18" charset="-127"/>
            </a:endParaRPr>
          </a:p>
        </p:txBody>
      </p:sp>
      <p:sp>
        <p:nvSpPr>
          <p:cNvPr id="66" name="TextBox 65"/>
          <p:cNvSpPr txBox="1"/>
          <p:nvPr/>
        </p:nvSpPr>
        <p:spPr>
          <a:xfrm>
            <a:off x="3803135" y="4156691"/>
            <a:ext cx="1632961"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must</a:t>
            </a:r>
            <a:r>
              <a:rPr lang="ko-KR" altLang="en-US" sz="1600" dirty="0" smtClean="0">
                <a:solidFill>
                  <a:schemeClr val="accent5">
                    <a:lumMod val="75000"/>
                  </a:schemeClr>
                </a:solidFill>
                <a:ea typeface="HY강B" panose="02030600000101010101" pitchFamily="18" charset="-127"/>
              </a:rPr>
              <a:t>의 </a:t>
            </a:r>
            <a:r>
              <a:rPr lang="ko-KR" altLang="en-US" sz="1600" dirty="0" err="1" smtClean="0">
                <a:solidFill>
                  <a:schemeClr val="accent5">
                    <a:lumMod val="75000"/>
                  </a:schemeClr>
                </a:solidFill>
                <a:ea typeface="HY강B" panose="02030600000101010101" pitchFamily="18" charset="-127"/>
              </a:rPr>
              <a:t>과거형</a:t>
            </a:r>
            <a:endParaRPr lang="en-US" altLang="ko-KR" sz="1600" dirty="0" smtClean="0">
              <a:solidFill>
                <a:schemeClr val="accent5">
                  <a:lumMod val="75000"/>
                </a:schemeClr>
              </a:solidFill>
              <a:ea typeface="HY강B" panose="02030600000101010101" pitchFamily="18" charset="-127"/>
            </a:endParaRPr>
          </a:p>
        </p:txBody>
      </p:sp>
      <p:sp>
        <p:nvSpPr>
          <p:cNvPr id="67" name="TextBox 66"/>
          <p:cNvSpPr txBox="1"/>
          <p:nvPr/>
        </p:nvSpPr>
        <p:spPr>
          <a:xfrm>
            <a:off x="6512652" y="4145711"/>
            <a:ext cx="2379828"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-thing (</a:t>
            </a:r>
            <a:r>
              <a:rPr lang="ko-KR" altLang="en-US" sz="1600" dirty="0" smtClean="0">
                <a:solidFill>
                  <a:schemeClr val="accent5">
                    <a:lumMod val="75000"/>
                  </a:schemeClr>
                </a:solidFill>
                <a:ea typeface="HY강B" panose="02030600000101010101" pitchFamily="18" charset="-127"/>
              </a:rPr>
              <a:t>대명사</a:t>
            </a:r>
            <a:r>
              <a:rPr lang="en-US" altLang="ko-KR" sz="1600" dirty="0" smtClean="0">
                <a:solidFill>
                  <a:schemeClr val="accent5">
                    <a:lumMod val="75000"/>
                  </a:schemeClr>
                </a:solidFill>
                <a:ea typeface="HY강B" panose="02030600000101010101" pitchFamily="18" charset="-127"/>
              </a:rPr>
              <a:t>) + </a:t>
            </a:r>
            <a:r>
              <a:rPr lang="ko-KR" altLang="en-US" sz="1600" dirty="0" smtClean="0">
                <a:solidFill>
                  <a:schemeClr val="accent5">
                    <a:lumMod val="75000"/>
                  </a:schemeClr>
                </a:solidFill>
                <a:ea typeface="HY강B" panose="02030600000101010101" pitchFamily="18" charset="-127"/>
              </a:rPr>
              <a:t>형용사</a:t>
            </a:r>
            <a:r>
              <a:rPr lang="en-US" altLang="ko-KR" sz="1600" dirty="0" smtClean="0">
                <a:solidFill>
                  <a:schemeClr val="accent5">
                    <a:lumMod val="75000"/>
                  </a:schemeClr>
                </a:solidFill>
                <a:ea typeface="HY강B" panose="02030600000101010101" pitchFamily="18" charset="-127"/>
              </a:rPr>
              <a:t> </a:t>
            </a:r>
          </a:p>
        </p:txBody>
      </p:sp>
      <p:sp>
        <p:nvSpPr>
          <p:cNvPr id="68" name="TextBox 67"/>
          <p:cNvSpPr txBox="1"/>
          <p:nvPr/>
        </p:nvSpPr>
        <p:spPr>
          <a:xfrm>
            <a:off x="5741949" y="6114782"/>
            <a:ext cx="918283"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감탄문</a:t>
            </a:r>
            <a:endParaRPr lang="en-US" altLang="ko-KR" sz="1600" dirty="0" smtClean="0">
              <a:solidFill>
                <a:schemeClr val="accent5">
                  <a:lumMod val="75000"/>
                </a:schemeClr>
              </a:solidFill>
              <a:ea typeface="HY강B" panose="02030600000101010101" pitchFamily="18" charset="-127"/>
            </a:endParaRPr>
          </a:p>
        </p:txBody>
      </p:sp>
    </p:spTree>
    <p:extLst>
      <p:ext uri="{BB962C8B-B14F-4D97-AF65-F5344CB8AC3E}">
        <p14:creationId xmlns:p14="http://schemas.microsoft.com/office/powerpoint/2010/main" val="421394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6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61" grpId="0"/>
      <p:bldP spid="62" grpId="0"/>
      <p:bldP spid="63" grpId="0"/>
      <p:bldP spid="64" grpId="0"/>
      <p:bldP spid="65" grpId="0"/>
      <p:bldP spid="66" grpId="0"/>
      <p:bldP spid="67" grpId="0"/>
      <p:bldP spid="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0" y="841510"/>
            <a:ext cx="9144000" cy="60164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just">
              <a:lnSpc>
                <a:spcPct val="150000"/>
              </a:lnSpc>
            </a:pPr>
            <a:r>
              <a:rPr lang="en-US" altLang="ko-KR" sz="2800" spc="-150" dirty="0" smtClean="0">
                <a:solidFill>
                  <a:schemeClr val="tx1"/>
                </a:solidFill>
              </a:rPr>
              <a:t>   You’ve </a:t>
            </a:r>
            <a:r>
              <a:rPr lang="en-US" altLang="ko-KR" sz="2800" spc="-150" dirty="0">
                <a:solidFill>
                  <a:schemeClr val="tx1"/>
                </a:solidFill>
              </a:rPr>
              <a:t>made toy cars or planes, </a:t>
            </a:r>
            <a:r>
              <a:rPr lang="en-US" altLang="ko-KR" sz="2800" b="1" spc="-150" dirty="0">
                <a:solidFill>
                  <a:schemeClr val="tx1"/>
                </a:solidFill>
              </a:rPr>
              <a:t>haven’t you</a:t>
            </a:r>
            <a:r>
              <a:rPr lang="en-US" altLang="ko-KR" sz="2800" spc="-150" dirty="0">
                <a:solidFill>
                  <a:schemeClr val="tx1"/>
                </a:solidFill>
              </a:rPr>
              <a:t>? </a:t>
            </a:r>
            <a:r>
              <a:rPr lang="en-US" altLang="ko-KR" sz="2800" dirty="0">
                <a:solidFill>
                  <a:schemeClr val="tx1"/>
                </a:solidFill>
              </a:rPr>
              <a:t>Surprisingly, there is a toy city. Do you know </a:t>
            </a:r>
            <a:r>
              <a:rPr lang="en-US" altLang="ko-KR" sz="2800" b="1" dirty="0">
                <a:solidFill>
                  <a:schemeClr val="tx1"/>
                </a:solidFill>
              </a:rPr>
              <a:t>where it is</a:t>
            </a:r>
            <a:r>
              <a:rPr lang="en-US" altLang="ko-KR" sz="2800" dirty="0">
                <a:solidFill>
                  <a:schemeClr val="tx1"/>
                </a:solidFill>
              </a:rPr>
              <a:t>? It’s in the Netherlands. There are lots of small toy buildings and you can walk around them. But don’t be surprised. It takes three hours to see all of them. Do you know </a:t>
            </a:r>
            <a:r>
              <a:rPr lang="en-US" altLang="ko-KR" sz="2800" b="1" dirty="0">
                <a:solidFill>
                  <a:schemeClr val="tx1"/>
                </a:solidFill>
              </a:rPr>
              <a:t>how big they are</a:t>
            </a:r>
            <a:r>
              <a:rPr lang="en-US" altLang="ko-KR" sz="2800" dirty="0">
                <a:solidFill>
                  <a:schemeClr val="tx1"/>
                </a:solidFill>
              </a:rPr>
              <a:t>? The town is made out of little models. The houses only come up to your waist and the toy people are smaller than your thumb. But there is everything such as shops, farms, schools, a post office and so on. </a:t>
            </a:r>
          </a:p>
        </p:txBody>
      </p:sp>
      <p:sp>
        <p:nvSpPr>
          <p:cNvPr id="6" name="직사각형 5"/>
          <p:cNvSpPr/>
          <p:nvPr/>
        </p:nvSpPr>
        <p:spPr>
          <a:xfrm>
            <a:off x="0" y="0"/>
            <a:ext cx="9144000" cy="8367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Reading   step2</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48" name="TextBox 47"/>
          <p:cNvSpPr txBox="1"/>
          <p:nvPr/>
        </p:nvSpPr>
        <p:spPr>
          <a:xfrm>
            <a:off x="5577243" y="6858000"/>
            <a:ext cx="184731" cy="369332"/>
          </a:xfrm>
          <a:prstGeom prst="rect">
            <a:avLst/>
          </a:prstGeom>
          <a:noFill/>
        </p:spPr>
        <p:txBody>
          <a:bodyPr wrap="none" rtlCol="0">
            <a:spAutoFit/>
          </a:bodyPr>
          <a:lstStyle/>
          <a:p>
            <a:endParaRPr lang="ko-KR" altLang="en-US" dirty="0"/>
          </a:p>
        </p:txBody>
      </p:sp>
      <p:sp>
        <p:nvSpPr>
          <p:cNvPr id="5" name="TextBox 4"/>
          <p:cNvSpPr txBox="1"/>
          <p:nvPr/>
        </p:nvSpPr>
        <p:spPr>
          <a:xfrm>
            <a:off x="7524328" y="467380"/>
            <a:ext cx="1650928" cy="369332"/>
          </a:xfrm>
          <a:prstGeom prst="rect">
            <a:avLst/>
          </a:prstGeom>
          <a:solidFill>
            <a:schemeClr val="accent1">
              <a:lumMod val="75000"/>
            </a:schemeClr>
          </a:solidFill>
          <a:ln>
            <a:noFill/>
          </a:ln>
          <a:effectLst/>
        </p:spPr>
        <p:txBody>
          <a:bodyPr wrap="square" rtlCol="0">
            <a:spAutoFit/>
          </a:bodyPr>
          <a:lstStyle/>
          <a:p>
            <a:pPr algn="ctr"/>
            <a:r>
              <a:rPr lang="en-US" altLang="ko-KR" dirty="0">
                <a:solidFill>
                  <a:schemeClr val="bg1"/>
                </a:solidFill>
              </a:rPr>
              <a:t>2</a:t>
            </a:r>
            <a:r>
              <a:rPr lang="en-US" altLang="ko-KR" dirty="0" smtClean="0">
                <a:solidFill>
                  <a:schemeClr val="bg1"/>
                </a:solidFill>
              </a:rPr>
              <a:t> </a:t>
            </a:r>
            <a:r>
              <a:rPr lang="ko-KR" altLang="en-US" dirty="0" smtClean="0">
                <a:solidFill>
                  <a:schemeClr val="bg1"/>
                </a:solidFill>
              </a:rPr>
              <a:t>번</a:t>
            </a:r>
            <a:endParaRPr lang="ko-KR" altLang="en-US" dirty="0">
              <a:solidFill>
                <a:schemeClr val="bg1"/>
              </a:solidFill>
            </a:endParaRPr>
          </a:p>
        </p:txBody>
      </p:sp>
      <p:cxnSp>
        <p:nvCxnSpPr>
          <p:cNvPr id="18" name="직선 연결선 17"/>
          <p:cNvCxnSpPr/>
          <p:nvPr/>
        </p:nvCxnSpPr>
        <p:spPr>
          <a:xfrm>
            <a:off x="899592" y="1412776"/>
            <a:ext cx="1368152" cy="0"/>
          </a:xfrm>
          <a:prstGeom prst="line">
            <a:avLst/>
          </a:prstGeom>
        </p:spPr>
        <p:style>
          <a:lnRef idx="2">
            <a:schemeClr val="accent2"/>
          </a:lnRef>
          <a:fillRef idx="0">
            <a:schemeClr val="accent2"/>
          </a:fillRef>
          <a:effectRef idx="1">
            <a:schemeClr val="accent2"/>
          </a:effectRef>
          <a:fontRef idx="minor">
            <a:schemeClr val="tx1"/>
          </a:fontRef>
        </p:style>
      </p:cxnSp>
      <p:sp>
        <p:nvSpPr>
          <p:cNvPr id="39" name="TextBox 38"/>
          <p:cNvSpPr txBox="1"/>
          <p:nvPr/>
        </p:nvSpPr>
        <p:spPr>
          <a:xfrm>
            <a:off x="917594" y="1412776"/>
            <a:ext cx="1710190"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현재완료 </a:t>
            </a:r>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경험</a:t>
            </a:r>
            <a:r>
              <a:rPr lang="en-US" altLang="ko-KR" sz="1600" dirty="0" smtClean="0">
                <a:solidFill>
                  <a:schemeClr val="accent5">
                    <a:lumMod val="75000"/>
                  </a:schemeClr>
                </a:solidFill>
                <a:ea typeface="HY강B" panose="02030600000101010101" pitchFamily="18" charset="-127"/>
              </a:rPr>
              <a:t>)</a:t>
            </a:r>
          </a:p>
        </p:txBody>
      </p:sp>
      <p:sp>
        <p:nvSpPr>
          <p:cNvPr id="40" name="TextBox 39"/>
          <p:cNvSpPr txBox="1"/>
          <p:nvPr/>
        </p:nvSpPr>
        <p:spPr>
          <a:xfrm>
            <a:off x="5598114" y="1422107"/>
            <a:ext cx="1710190"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부가의문문</a:t>
            </a:r>
            <a:endParaRPr lang="en-US" altLang="ko-KR" sz="1600" dirty="0" smtClean="0">
              <a:solidFill>
                <a:schemeClr val="accent5">
                  <a:lumMod val="75000"/>
                </a:schemeClr>
              </a:solidFill>
              <a:ea typeface="HY강B" panose="02030600000101010101" pitchFamily="18" charset="-127"/>
            </a:endParaRPr>
          </a:p>
        </p:txBody>
      </p:sp>
      <p:cxnSp>
        <p:nvCxnSpPr>
          <p:cNvPr id="41" name="직선 연결선 40"/>
          <p:cNvCxnSpPr/>
          <p:nvPr/>
        </p:nvCxnSpPr>
        <p:spPr>
          <a:xfrm>
            <a:off x="5221453" y="1417441"/>
            <a:ext cx="1726811" cy="4666"/>
          </a:xfrm>
          <a:prstGeom prst="line">
            <a:avLst/>
          </a:prstGeom>
        </p:spPr>
        <p:style>
          <a:lnRef idx="2">
            <a:schemeClr val="accent2"/>
          </a:lnRef>
          <a:fillRef idx="0">
            <a:schemeClr val="accent2"/>
          </a:fillRef>
          <a:effectRef idx="1">
            <a:schemeClr val="accent2"/>
          </a:effectRef>
          <a:fontRef idx="minor">
            <a:schemeClr val="tx1"/>
          </a:fontRef>
        </p:style>
      </p:cxnSp>
      <p:cxnSp>
        <p:nvCxnSpPr>
          <p:cNvPr id="42" name="직선 연결선 41"/>
          <p:cNvCxnSpPr/>
          <p:nvPr/>
        </p:nvCxnSpPr>
        <p:spPr>
          <a:xfrm>
            <a:off x="5436096" y="2060848"/>
            <a:ext cx="18002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3" name="직선 연결선 42"/>
          <p:cNvCxnSpPr/>
          <p:nvPr/>
        </p:nvCxnSpPr>
        <p:spPr>
          <a:xfrm>
            <a:off x="7807104" y="3356992"/>
            <a:ext cx="13014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4" name="직선 연결선 43"/>
          <p:cNvCxnSpPr/>
          <p:nvPr/>
        </p:nvCxnSpPr>
        <p:spPr>
          <a:xfrm>
            <a:off x="98503" y="4005064"/>
            <a:ext cx="2817313"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5" name="직선 연결선 44"/>
          <p:cNvCxnSpPr/>
          <p:nvPr/>
        </p:nvCxnSpPr>
        <p:spPr>
          <a:xfrm>
            <a:off x="7125656" y="4005064"/>
            <a:ext cx="198284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6" name="직선 연결선 45"/>
          <p:cNvCxnSpPr/>
          <p:nvPr/>
        </p:nvCxnSpPr>
        <p:spPr>
          <a:xfrm>
            <a:off x="98503" y="4653136"/>
            <a:ext cx="513057"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7" name="직선 연결선 46"/>
          <p:cNvCxnSpPr/>
          <p:nvPr/>
        </p:nvCxnSpPr>
        <p:spPr>
          <a:xfrm>
            <a:off x="2915816" y="4662467"/>
            <a:ext cx="201622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9" name="직선 연결선 48"/>
          <p:cNvCxnSpPr/>
          <p:nvPr/>
        </p:nvCxnSpPr>
        <p:spPr>
          <a:xfrm>
            <a:off x="823083" y="5301208"/>
            <a:ext cx="1804701"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0" name="직선 연결선 49"/>
          <p:cNvCxnSpPr/>
          <p:nvPr/>
        </p:nvCxnSpPr>
        <p:spPr>
          <a:xfrm>
            <a:off x="7879112" y="5324187"/>
            <a:ext cx="1229392"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1" name="직선 연결선 50"/>
          <p:cNvCxnSpPr/>
          <p:nvPr/>
        </p:nvCxnSpPr>
        <p:spPr>
          <a:xfrm>
            <a:off x="79884" y="5949280"/>
            <a:ext cx="743199"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2" name="직선 연결선 51"/>
          <p:cNvCxnSpPr/>
          <p:nvPr/>
        </p:nvCxnSpPr>
        <p:spPr>
          <a:xfrm>
            <a:off x="6754184" y="5931316"/>
            <a:ext cx="1202192"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3" name="직선 연결선 52"/>
          <p:cNvCxnSpPr/>
          <p:nvPr/>
        </p:nvCxnSpPr>
        <p:spPr>
          <a:xfrm>
            <a:off x="4393822" y="6597352"/>
            <a:ext cx="1655263" cy="0"/>
          </a:xfrm>
          <a:prstGeom prst="line">
            <a:avLst/>
          </a:prstGeom>
        </p:spPr>
        <p:style>
          <a:lnRef idx="2">
            <a:schemeClr val="accent2"/>
          </a:lnRef>
          <a:fillRef idx="0">
            <a:schemeClr val="accent2"/>
          </a:fillRef>
          <a:effectRef idx="1">
            <a:schemeClr val="accent2"/>
          </a:effectRef>
          <a:fontRef idx="minor">
            <a:schemeClr val="tx1"/>
          </a:fontRef>
        </p:style>
      </p:cxnSp>
      <p:sp>
        <p:nvSpPr>
          <p:cNvPr id="54" name="TextBox 53"/>
          <p:cNvSpPr txBox="1"/>
          <p:nvPr/>
        </p:nvSpPr>
        <p:spPr>
          <a:xfrm>
            <a:off x="5814138" y="2060848"/>
            <a:ext cx="1710190"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간접의문문</a:t>
            </a:r>
            <a:endParaRPr lang="en-US" altLang="ko-KR" sz="1600" dirty="0" smtClean="0">
              <a:solidFill>
                <a:schemeClr val="accent5">
                  <a:lumMod val="75000"/>
                </a:schemeClr>
              </a:solidFill>
              <a:ea typeface="HY강B" panose="02030600000101010101" pitchFamily="18" charset="-127"/>
            </a:endParaRPr>
          </a:p>
        </p:txBody>
      </p:sp>
      <p:sp>
        <p:nvSpPr>
          <p:cNvPr id="55" name="TextBox 54"/>
          <p:cNvSpPr txBox="1"/>
          <p:nvPr/>
        </p:nvSpPr>
        <p:spPr>
          <a:xfrm>
            <a:off x="141075" y="4028043"/>
            <a:ext cx="5206861"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 It takes + </a:t>
            </a:r>
            <a:r>
              <a:rPr lang="ko-KR" altLang="en-US" sz="1600" dirty="0" smtClean="0">
                <a:solidFill>
                  <a:schemeClr val="accent5">
                    <a:lumMod val="75000"/>
                  </a:schemeClr>
                </a:solidFill>
                <a:ea typeface="HY강B" panose="02030600000101010101" pitchFamily="18" charset="-127"/>
              </a:rPr>
              <a:t>시간 </a:t>
            </a:r>
            <a:r>
              <a:rPr lang="en-US" altLang="ko-KR" sz="1600" dirty="0" smtClean="0">
                <a:solidFill>
                  <a:schemeClr val="accent5">
                    <a:lumMod val="75000"/>
                  </a:schemeClr>
                </a:solidFill>
                <a:ea typeface="HY강B" panose="02030600000101010101" pitchFamily="18" charset="-127"/>
              </a:rPr>
              <a:t>+ to</a:t>
            </a:r>
            <a:r>
              <a:rPr lang="ko-KR" altLang="en-US" sz="1600" dirty="0" smtClean="0">
                <a:solidFill>
                  <a:schemeClr val="accent5">
                    <a:lumMod val="75000"/>
                  </a:schemeClr>
                </a:solidFill>
                <a:ea typeface="HY강B" panose="02030600000101010101" pitchFamily="18" charset="-127"/>
              </a:rPr>
              <a:t>부정사</a:t>
            </a:r>
            <a:r>
              <a:rPr lang="en-US" altLang="ko-KR" sz="1600" dirty="0" smtClean="0">
                <a:solidFill>
                  <a:schemeClr val="accent5">
                    <a:lumMod val="75000"/>
                  </a:schemeClr>
                </a:solidFill>
                <a:ea typeface="HY강B" panose="02030600000101010101" pitchFamily="18" charset="-127"/>
              </a:rPr>
              <a:t>: ~</a:t>
            </a:r>
            <a:r>
              <a:rPr lang="ko-KR" altLang="en-US" sz="1600" dirty="0" smtClean="0">
                <a:solidFill>
                  <a:schemeClr val="accent5">
                    <a:lumMod val="75000"/>
                  </a:schemeClr>
                </a:solidFill>
                <a:ea typeface="HY강B" panose="02030600000101010101" pitchFamily="18" charset="-127"/>
              </a:rPr>
              <a:t>하는 데 시간이 </a:t>
            </a:r>
            <a:r>
              <a:rPr lang="en-US" altLang="ko-KR" sz="1600" dirty="0" smtClean="0">
                <a:solidFill>
                  <a:schemeClr val="accent5">
                    <a:lumMod val="75000"/>
                  </a:schemeClr>
                </a:solidFill>
                <a:ea typeface="HY강B" panose="02030600000101010101" pitchFamily="18" charset="-127"/>
              </a:rPr>
              <a:t>... </a:t>
            </a:r>
            <a:r>
              <a:rPr lang="ko-KR" altLang="en-US" sz="1600" dirty="0" smtClean="0">
                <a:solidFill>
                  <a:schemeClr val="accent5">
                    <a:lumMod val="75000"/>
                  </a:schemeClr>
                </a:solidFill>
                <a:ea typeface="HY강B" panose="02030600000101010101" pitchFamily="18" charset="-127"/>
              </a:rPr>
              <a:t>걸리다</a:t>
            </a:r>
            <a:endParaRPr lang="en-US" altLang="ko-KR" sz="1600" dirty="0" smtClean="0">
              <a:solidFill>
                <a:schemeClr val="accent5">
                  <a:lumMod val="75000"/>
                </a:schemeClr>
              </a:solidFill>
              <a:ea typeface="HY강B" panose="02030600000101010101" pitchFamily="18" charset="-127"/>
            </a:endParaRPr>
          </a:p>
        </p:txBody>
      </p:sp>
      <p:sp>
        <p:nvSpPr>
          <p:cNvPr id="56" name="TextBox 55"/>
          <p:cNvSpPr txBox="1"/>
          <p:nvPr/>
        </p:nvSpPr>
        <p:spPr>
          <a:xfrm>
            <a:off x="7686346" y="4005064"/>
            <a:ext cx="1710190"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간접의문문</a:t>
            </a:r>
            <a:endParaRPr lang="en-US" altLang="ko-KR" sz="1600" dirty="0" smtClean="0">
              <a:solidFill>
                <a:schemeClr val="accent5">
                  <a:lumMod val="75000"/>
                </a:schemeClr>
              </a:solidFill>
              <a:ea typeface="HY강B" panose="02030600000101010101" pitchFamily="18" charset="-127"/>
            </a:endParaRPr>
          </a:p>
        </p:txBody>
      </p:sp>
      <p:sp>
        <p:nvSpPr>
          <p:cNvPr id="60" name="TextBox 59"/>
          <p:cNvSpPr txBox="1"/>
          <p:nvPr/>
        </p:nvSpPr>
        <p:spPr>
          <a:xfrm>
            <a:off x="3437874" y="4669524"/>
            <a:ext cx="1710190"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로 만들다</a:t>
            </a:r>
            <a:endParaRPr lang="en-US" altLang="ko-KR" sz="1600" dirty="0" smtClean="0">
              <a:solidFill>
                <a:schemeClr val="accent5">
                  <a:lumMod val="75000"/>
                </a:schemeClr>
              </a:solidFill>
              <a:ea typeface="HY강B" panose="02030600000101010101" pitchFamily="18" charset="-127"/>
            </a:endParaRPr>
          </a:p>
        </p:txBody>
      </p:sp>
      <p:sp>
        <p:nvSpPr>
          <p:cNvPr id="61" name="TextBox 60"/>
          <p:cNvSpPr txBox="1"/>
          <p:nvPr/>
        </p:nvSpPr>
        <p:spPr>
          <a:xfrm>
            <a:off x="508934" y="5301208"/>
            <a:ext cx="2550898"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에 달하다</a:t>
            </a:r>
            <a:r>
              <a:rPr lang="en-US" altLang="ko-KR" sz="1600" dirty="0" smtClean="0">
                <a:solidFill>
                  <a:schemeClr val="accent5">
                    <a:lumMod val="75000"/>
                  </a:schemeClr>
                </a:solidFill>
                <a:ea typeface="HY강B" panose="02030600000101010101" pitchFamily="18" charset="-127"/>
              </a:rPr>
              <a:t>, ~</a:t>
            </a:r>
            <a:r>
              <a:rPr lang="ko-KR" altLang="en-US" sz="1600" dirty="0" smtClean="0">
                <a:solidFill>
                  <a:schemeClr val="accent5">
                    <a:lumMod val="75000"/>
                  </a:schemeClr>
                </a:solidFill>
                <a:ea typeface="HY강B" panose="02030600000101010101" pitchFamily="18" charset="-127"/>
              </a:rPr>
              <a:t>에 필적하다</a:t>
            </a:r>
            <a:endParaRPr lang="en-US" altLang="ko-KR" sz="1600" dirty="0" smtClean="0">
              <a:solidFill>
                <a:schemeClr val="accent5">
                  <a:lumMod val="75000"/>
                </a:schemeClr>
              </a:solidFill>
              <a:ea typeface="HY강B" panose="02030600000101010101" pitchFamily="18" charset="-127"/>
            </a:endParaRPr>
          </a:p>
        </p:txBody>
      </p:sp>
      <p:sp>
        <p:nvSpPr>
          <p:cNvPr id="62" name="TextBox 61"/>
          <p:cNvSpPr txBox="1"/>
          <p:nvPr/>
        </p:nvSpPr>
        <p:spPr>
          <a:xfrm>
            <a:off x="8167144" y="5301615"/>
            <a:ext cx="1301400"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비교급</a:t>
            </a:r>
            <a:endParaRPr lang="en-US" altLang="ko-KR" sz="1600" dirty="0" smtClean="0">
              <a:solidFill>
                <a:schemeClr val="accent5">
                  <a:lumMod val="75000"/>
                </a:schemeClr>
              </a:solidFill>
              <a:ea typeface="HY강B" panose="02030600000101010101" pitchFamily="18" charset="-127"/>
            </a:endParaRPr>
          </a:p>
        </p:txBody>
      </p:sp>
      <p:sp>
        <p:nvSpPr>
          <p:cNvPr id="63" name="TextBox 62"/>
          <p:cNvSpPr txBox="1"/>
          <p:nvPr/>
        </p:nvSpPr>
        <p:spPr>
          <a:xfrm>
            <a:off x="4177270" y="6546830"/>
            <a:ext cx="2410954" cy="338554"/>
          </a:xfrm>
          <a:prstGeom prst="rect">
            <a:avLst/>
          </a:prstGeom>
          <a:noFill/>
        </p:spPr>
        <p:txBody>
          <a:bodyPr wrap="square" rtlCol="0">
            <a:spAutoFit/>
          </a:bodyPr>
          <a:lstStyle/>
          <a:p>
            <a:r>
              <a:rPr lang="ko-KR" altLang="en-US" sz="1600" dirty="0" smtClean="0">
                <a:solidFill>
                  <a:schemeClr val="accent5">
                    <a:lumMod val="75000"/>
                  </a:schemeClr>
                </a:solidFill>
                <a:ea typeface="HY강B" panose="02030600000101010101" pitchFamily="18" charset="-127"/>
              </a:rPr>
              <a:t>기타 등등</a:t>
            </a:r>
            <a:r>
              <a:rPr lang="en-US" altLang="ko-KR" sz="1600" dirty="0" smtClean="0">
                <a:solidFill>
                  <a:schemeClr val="accent5">
                    <a:lumMod val="75000"/>
                  </a:schemeClr>
                </a:solidFill>
                <a:ea typeface="HY강B" panose="02030600000101010101" pitchFamily="18" charset="-127"/>
              </a:rPr>
              <a:t>(= and so forth)</a:t>
            </a:r>
          </a:p>
        </p:txBody>
      </p:sp>
      <p:sp>
        <p:nvSpPr>
          <p:cNvPr id="64" name="TextBox 63"/>
          <p:cNvSpPr txBox="1"/>
          <p:nvPr/>
        </p:nvSpPr>
        <p:spPr>
          <a:xfrm>
            <a:off x="6418126" y="5957468"/>
            <a:ext cx="2330338" cy="338554"/>
          </a:xfrm>
          <a:prstGeom prst="rect">
            <a:avLst/>
          </a:prstGeom>
          <a:noFill/>
        </p:spPr>
        <p:txBody>
          <a:bodyPr wrap="square" rtlCol="0">
            <a:spAutoFit/>
          </a:bodyPr>
          <a:lstStyle/>
          <a:p>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와 같은 </a:t>
            </a:r>
            <a:r>
              <a:rPr lang="en-US" altLang="ko-KR" sz="1600" dirty="0" smtClean="0">
                <a:solidFill>
                  <a:schemeClr val="accent5">
                    <a:lumMod val="75000"/>
                  </a:schemeClr>
                </a:solidFill>
                <a:ea typeface="HY강B" panose="02030600000101010101" pitchFamily="18" charset="-127"/>
              </a:rPr>
              <a:t>(</a:t>
            </a:r>
            <a:r>
              <a:rPr lang="ko-KR" altLang="en-US" sz="1600" dirty="0" smtClean="0">
                <a:solidFill>
                  <a:schemeClr val="accent5">
                    <a:lumMod val="75000"/>
                  </a:schemeClr>
                </a:solidFill>
                <a:ea typeface="HY강B" panose="02030600000101010101" pitchFamily="18" charset="-127"/>
              </a:rPr>
              <a:t>전치사구</a:t>
            </a:r>
            <a:r>
              <a:rPr lang="en-US" altLang="ko-KR" sz="1600" dirty="0" smtClean="0">
                <a:solidFill>
                  <a:schemeClr val="accent5">
                    <a:lumMod val="75000"/>
                  </a:schemeClr>
                </a:solidFill>
                <a:ea typeface="HY강B" panose="02030600000101010101" pitchFamily="18" charset="-127"/>
              </a:rPr>
              <a:t>)</a:t>
            </a:r>
          </a:p>
        </p:txBody>
      </p:sp>
    </p:spTree>
    <p:extLst>
      <p:ext uri="{BB962C8B-B14F-4D97-AF65-F5344CB8AC3E}">
        <p14:creationId xmlns:p14="http://schemas.microsoft.com/office/powerpoint/2010/main" val="116154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5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54" grpId="0"/>
      <p:bldP spid="55" grpId="0"/>
      <p:bldP spid="56" grpId="0"/>
      <p:bldP spid="60" grpId="0"/>
      <p:bldP spid="61" grpId="0"/>
      <p:bldP spid="62" grpId="0"/>
      <p:bldP spid="63" grpId="0"/>
      <p:bldP spid="6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611560" y="1973733"/>
            <a:ext cx="7632848" cy="4373439"/>
          </a:xfrm>
          <a:prstGeom prst="rect">
            <a:avLst/>
          </a:prstGeom>
          <a:solidFill>
            <a:schemeClr val="accent5">
              <a:lumMod val="40000"/>
              <a:lumOff val="6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ct val="150000"/>
              </a:lnSpc>
            </a:pPr>
            <a:r>
              <a:rPr lang="en-US" altLang="ko-KR" sz="2800" dirty="0" smtClean="0">
                <a:solidFill>
                  <a:schemeClr val="bg2">
                    <a:lumMod val="50000"/>
                  </a:schemeClr>
                </a:solidFill>
                <a:ea typeface="HY강B" pitchFamily="18" charset="-127"/>
              </a:rPr>
              <a:t>A</a:t>
            </a:r>
            <a:r>
              <a:rPr lang="en-US" altLang="ko-KR" sz="2800" dirty="0" smtClean="0">
                <a:solidFill>
                  <a:schemeClr val="tx1"/>
                </a:solidFill>
                <a:ea typeface="HY강B" pitchFamily="18" charset="-127"/>
              </a:rPr>
              <a:t>  Why are you so upset?</a:t>
            </a:r>
          </a:p>
          <a:p>
            <a:pPr algn="just">
              <a:lnSpc>
                <a:spcPct val="150000"/>
              </a:lnSpc>
            </a:pPr>
            <a:r>
              <a:rPr lang="en-US" altLang="ko-KR" sz="2800" dirty="0" smtClean="0">
                <a:solidFill>
                  <a:schemeClr val="bg2">
                    <a:lumMod val="50000"/>
                  </a:schemeClr>
                </a:solidFill>
                <a:ea typeface="HY강B" pitchFamily="18" charset="-127"/>
              </a:rPr>
              <a:t>B   </a:t>
            </a:r>
            <a:r>
              <a:rPr lang="en-US" altLang="ko-KR" sz="2800" dirty="0" smtClean="0">
                <a:solidFill>
                  <a:schemeClr val="tx1"/>
                </a:solidFill>
                <a:ea typeface="HY강B" pitchFamily="18" charset="-127"/>
              </a:rPr>
              <a:t>My little brother tore up my report. I have to</a:t>
            </a:r>
          </a:p>
          <a:p>
            <a:pPr algn="just">
              <a:lnSpc>
                <a:spcPct val="150000"/>
              </a:lnSpc>
            </a:pPr>
            <a:r>
              <a:rPr lang="en-US" altLang="ko-KR" sz="2800" dirty="0" smtClean="0">
                <a:solidFill>
                  <a:schemeClr val="tx1"/>
                </a:solidFill>
                <a:ea typeface="HY강B" pitchFamily="18" charset="-127"/>
              </a:rPr>
              <a:t>     hand it in by tomorrow.</a:t>
            </a:r>
          </a:p>
          <a:p>
            <a:pPr algn="just">
              <a:lnSpc>
                <a:spcPct val="150000"/>
              </a:lnSpc>
            </a:pPr>
            <a:r>
              <a:rPr lang="en-US" altLang="ko-KR" sz="2800" dirty="0" smtClean="0">
                <a:solidFill>
                  <a:schemeClr val="bg2">
                    <a:lumMod val="50000"/>
                  </a:schemeClr>
                </a:solidFill>
                <a:ea typeface="HY강B" pitchFamily="18" charset="-127"/>
              </a:rPr>
              <a:t>A   </a:t>
            </a:r>
            <a:r>
              <a:rPr lang="en-US" altLang="ko-KR" sz="2800" dirty="0" smtClean="0">
                <a:solidFill>
                  <a:srgbClr val="002060"/>
                </a:solidFill>
                <a:ea typeface="HY강B" pitchFamily="18" charset="-127"/>
              </a:rPr>
              <a:t>What a pity! </a:t>
            </a:r>
            <a:r>
              <a:rPr lang="en-US" altLang="ko-KR" sz="2800" dirty="0" smtClean="0">
                <a:solidFill>
                  <a:schemeClr val="tx1"/>
                </a:solidFill>
                <a:ea typeface="HY강B" pitchFamily="18" charset="-127"/>
              </a:rPr>
              <a:t>I know how you feel.</a:t>
            </a:r>
            <a:endParaRPr lang="en-US" altLang="ko-KR" sz="2800" dirty="0" smtClean="0">
              <a:solidFill>
                <a:srgbClr val="002060"/>
              </a:solidFill>
              <a:ea typeface="HY강B" pitchFamily="18" charset="-127"/>
            </a:endParaRPr>
          </a:p>
          <a:p>
            <a:pPr marL="450850" indent="-450850" algn="just">
              <a:lnSpc>
                <a:spcPct val="150000"/>
              </a:lnSpc>
            </a:pPr>
            <a:r>
              <a:rPr lang="en-US" altLang="ko-KR" sz="2800" dirty="0">
                <a:solidFill>
                  <a:srgbClr val="EEECE1">
                    <a:lumMod val="50000"/>
                  </a:srgbClr>
                </a:solidFill>
                <a:ea typeface="HY강B" pitchFamily="18" charset="-127"/>
              </a:rPr>
              <a:t>B </a:t>
            </a:r>
            <a:r>
              <a:rPr lang="en-US" altLang="ko-KR" sz="2800" dirty="0" smtClean="0">
                <a:solidFill>
                  <a:srgbClr val="002060"/>
                </a:solidFill>
                <a:ea typeface="HY강B" pitchFamily="18" charset="-127"/>
              </a:rPr>
              <a:t>	</a:t>
            </a:r>
            <a:r>
              <a:rPr lang="en-US" altLang="ko-KR" sz="2800" dirty="0" smtClean="0">
                <a:solidFill>
                  <a:schemeClr val="tx1"/>
                </a:solidFill>
                <a:ea typeface="HY강B" pitchFamily="18" charset="-127"/>
              </a:rPr>
              <a:t>I don’t know what to do.</a:t>
            </a:r>
          </a:p>
          <a:p>
            <a:pPr marL="450850" indent="-450850" algn="just">
              <a:lnSpc>
                <a:spcPct val="150000"/>
              </a:lnSpc>
            </a:pPr>
            <a:r>
              <a:rPr lang="en-US" altLang="ko-KR" sz="2800" dirty="0" smtClean="0">
                <a:solidFill>
                  <a:schemeClr val="bg2">
                    <a:lumMod val="50000"/>
                  </a:schemeClr>
                </a:solidFill>
                <a:ea typeface="HY강B" pitchFamily="18" charset="-127"/>
              </a:rPr>
              <a:t>A   </a:t>
            </a:r>
            <a:r>
              <a:rPr lang="en-US" altLang="ko-KR" sz="2800" dirty="0" smtClean="0">
                <a:solidFill>
                  <a:schemeClr val="tx1"/>
                </a:solidFill>
                <a:ea typeface="HY강B" pitchFamily="18" charset="-127"/>
              </a:rPr>
              <a:t>Don’t worry too much. I’ll help you do it again.</a:t>
            </a:r>
          </a:p>
          <a:p>
            <a:pPr algn="just">
              <a:lnSpc>
                <a:spcPct val="150000"/>
              </a:lnSpc>
            </a:pPr>
            <a:endParaRPr lang="ko-KR" altLang="en-US" sz="2800" dirty="0">
              <a:solidFill>
                <a:schemeClr val="tx1"/>
              </a:solidFill>
              <a:ea typeface="HY강B" pitchFamily="18" charset="-127"/>
            </a:endParaRPr>
          </a:p>
        </p:txBody>
      </p:sp>
      <p:sp>
        <p:nvSpPr>
          <p:cNvPr id="3" name="직사각형 2"/>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Expression 1</a:t>
            </a:r>
          </a:p>
        </p:txBody>
      </p:sp>
      <p:sp>
        <p:nvSpPr>
          <p:cNvPr id="7" name="순서도: 대체 처리 6"/>
          <p:cNvSpPr/>
          <p:nvPr/>
        </p:nvSpPr>
        <p:spPr>
          <a:xfrm>
            <a:off x="971600" y="1325660"/>
            <a:ext cx="4231276"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동</a:t>
            </a:r>
            <a:r>
              <a:rPr lang="ko-KR" altLang="en-US" sz="2400" dirty="0">
                <a:solidFill>
                  <a:schemeClr val="bg1"/>
                </a:solidFill>
                <a:latin typeface="HY강B" pitchFamily="18" charset="-127"/>
                <a:ea typeface="HY강B" pitchFamily="18" charset="-127"/>
              </a:rPr>
              <a:t>정</a:t>
            </a:r>
            <a:r>
              <a:rPr lang="ko-KR" altLang="en-US" sz="2400" dirty="0" smtClean="0">
                <a:solidFill>
                  <a:schemeClr val="bg1"/>
                </a:solidFill>
                <a:latin typeface="HY강B" pitchFamily="18" charset="-127"/>
                <a:ea typeface="HY강B" pitchFamily="18" charset="-127"/>
              </a:rPr>
              <a:t>하기</a:t>
            </a:r>
            <a:endParaRPr lang="ko-KR" altLang="en-US" sz="2400" dirty="0">
              <a:solidFill>
                <a:schemeClr val="bg1"/>
              </a:solidFill>
              <a:latin typeface="HY강B" pitchFamily="18" charset="-127"/>
              <a:ea typeface="HY강B" pitchFamily="18" charset="-127"/>
            </a:endParaRPr>
          </a:p>
        </p:txBody>
      </p:sp>
      <p:sp>
        <p:nvSpPr>
          <p:cNvPr id="8" name="눈물 방울 7"/>
          <p:cNvSpPr/>
          <p:nvPr/>
        </p:nvSpPr>
        <p:spPr>
          <a:xfrm rot="16200000">
            <a:off x="456749" y="1279887"/>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9" name="TextBox 8"/>
          <p:cNvSpPr txBox="1"/>
          <p:nvPr/>
        </p:nvSpPr>
        <p:spPr>
          <a:xfrm>
            <a:off x="600765" y="1316949"/>
            <a:ext cx="432048" cy="584775"/>
          </a:xfrm>
          <a:prstGeom prst="rect">
            <a:avLst/>
          </a:prstGeom>
          <a:noFill/>
        </p:spPr>
        <p:txBody>
          <a:bodyPr wrap="square" rtlCol="0">
            <a:spAutoFit/>
          </a:bodyPr>
          <a:lstStyle/>
          <a:p>
            <a:r>
              <a:rPr lang="en-US" altLang="ko-KR" sz="3200" dirty="0" smtClean="0">
                <a:solidFill>
                  <a:srgbClr val="FFFF00"/>
                </a:solidFill>
              </a:rPr>
              <a:t>1</a:t>
            </a:r>
            <a:endParaRPr lang="ko-KR" altLang="en-US" sz="3200" dirty="0">
              <a:solidFill>
                <a:srgbClr val="FFFF00"/>
              </a:solidFill>
            </a:endParaRPr>
          </a:p>
        </p:txBody>
      </p:sp>
    </p:spTree>
    <p:extLst>
      <p:ext uri="{BB962C8B-B14F-4D97-AF65-F5344CB8AC3E}">
        <p14:creationId xmlns:p14="http://schemas.microsoft.com/office/powerpoint/2010/main" val="24040391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179512" y="1199646"/>
            <a:ext cx="8784976" cy="5253690"/>
          </a:xfrm>
          <a:prstGeom prst="rect">
            <a:avLst/>
          </a:prstGeom>
          <a:solidFill>
            <a:srgbClr val="00B050">
              <a:alpha val="1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ct val="150000"/>
              </a:lnSpc>
            </a:pPr>
            <a:r>
              <a:rPr lang="ko-KR" altLang="en-US" sz="2600" b="1" dirty="0" smtClean="0">
                <a:solidFill>
                  <a:schemeClr val="accent6"/>
                </a:solidFill>
                <a:latin typeface="HY강B" pitchFamily="18" charset="-127"/>
                <a:ea typeface="HY강B" pitchFamily="18" charset="-127"/>
              </a:rPr>
              <a:t>▶</a:t>
            </a:r>
            <a:r>
              <a:rPr lang="en-US" altLang="ko-KR" sz="2600" b="1" dirty="0" smtClean="0">
                <a:solidFill>
                  <a:schemeClr val="tx1"/>
                </a:solidFill>
                <a:latin typeface="HY강B" pitchFamily="18" charset="-127"/>
                <a:ea typeface="HY강B" pitchFamily="18" charset="-127"/>
              </a:rPr>
              <a:t> </a:t>
            </a:r>
            <a:r>
              <a:rPr lang="ko-KR" altLang="en-US" sz="2600" b="1" dirty="0" smtClean="0">
                <a:solidFill>
                  <a:schemeClr val="tx1"/>
                </a:solidFill>
                <a:latin typeface="HY강B" pitchFamily="18" charset="-127"/>
                <a:ea typeface="HY강B" pitchFamily="18" charset="-127"/>
              </a:rPr>
              <a:t>동</a:t>
            </a:r>
            <a:r>
              <a:rPr lang="ko-KR" altLang="en-US" sz="2600" b="1" dirty="0">
                <a:solidFill>
                  <a:schemeClr val="tx1"/>
                </a:solidFill>
                <a:latin typeface="HY강B" pitchFamily="18" charset="-127"/>
                <a:ea typeface="HY강B" pitchFamily="18" charset="-127"/>
              </a:rPr>
              <a:t>정</a:t>
            </a:r>
            <a:r>
              <a:rPr lang="ko-KR" altLang="en-US" sz="2600" b="1" dirty="0" smtClean="0">
                <a:solidFill>
                  <a:schemeClr val="tx1"/>
                </a:solidFill>
                <a:latin typeface="HY강B" pitchFamily="18" charset="-127"/>
                <a:ea typeface="HY강B" pitchFamily="18" charset="-127"/>
              </a:rPr>
              <a:t>하기</a:t>
            </a:r>
          </a:p>
          <a:p>
            <a:pPr marL="342900" indent="-342900" algn="just">
              <a:lnSpc>
                <a:spcPct val="150000"/>
              </a:lnSpc>
              <a:buFont typeface="Arial" pitchFamily="34" charset="0"/>
              <a:buChar char="•"/>
            </a:pPr>
            <a:r>
              <a:rPr lang="en-US" altLang="ko-KR" sz="2100" dirty="0" smtClean="0">
                <a:solidFill>
                  <a:schemeClr val="tx1"/>
                </a:solidFill>
                <a:ea typeface="HY강B" pitchFamily="18" charset="-127"/>
              </a:rPr>
              <a:t>What a pity[shame] !</a:t>
            </a:r>
          </a:p>
          <a:p>
            <a:pPr marL="342900" indent="-342900" algn="just">
              <a:lnSpc>
                <a:spcPct val="150000"/>
              </a:lnSpc>
              <a:buFont typeface="Arial" pitchFamily="34" charset="0"/>
              <a:buChar char="•"/>
            </a:pPr>
            <a:r>
              <a:rPr lang="en-US" altLang="ko-KR" sz="2100" dirty="0" smtClean="0">
                <a:solidFill>
                  <a:schemeClr val="tx1"/>
                </a:solidFill>
                <a:ea typeface="HY강B" pitchFamily="18" charset="-127"/>
              </a:rPr>
              <a:t>That’s a pity[shame] !</a:t>
            </a:r>
          </a:p>
          <a:p>
            <a:pPr marL="342900" indent="-342900" algn="just">
              <a:lnSpc>
                <a:spcPct val="150000"/>
              </a:lnSpc>
              <a:buFont typeface="Arial" pitchFamily="34" charset="0"/>
              <a:buChar char="•"/>
            </a:pPr>
            <a:r>
              <a:rPr lang="en-US" altLang="ko-KR" sz="2100" dirty="0" smtClean="0">
                <a:solidFill>
                  <a:schemeClr val="tx1"/>
                </a:solidFill>
                <a:ea typeface="HY강B" pitchFamily="18" charset="-127"/>
              </a:rPr>
              <a:t>That’s too bad. /</a:t>
            </a:r>
          </a:p>
          <a:p>
            <a:pPr algn="just">
              <a:lnSpc>
                <a:spcPct val="150000"/>
              </a:lnSpc>
            </a:pPr>
            <a:r>
              <a:rPr lang="en-US" altLang="ko-KR" sz="2100" dirty="0">
                <a:solidFill>
                  <a:schemeClr val="tx1"/>
                </a:solidFill>
                <a:ea typeface="HY강B" pitchFamily="18" charset="-127"/>
              </a:rPr>
              <a:t> </a:t>
            </a:r>
            <a:r>
              <a:rPr lang="en-US" altLang="ko-KR" sz="2100" dirty="0" smtClean="0">
                <a:solidFill>
                  <a:schemeClr val="tx1"/>
                </a:solidFill>
                <a:ea typeface="HY강B" pitchFamily="18" charset="-127"/>
              </a:rPr>
              <a:t>    (I’m) Sorry to hear that.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It’s a pity that he broke his leg.</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That’s all right. It’s not your fault.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You have every reason to do so.</a:t>
            </a:r>
          </a:p>
          <a:p>
            <a:pPr marL="342900" indent="-342900" algn="just">
              <a:lnSpc>
                <a:spcPct val="150000"/>
              </a:lnSpc>
              <a:buFont typeface="Arial" panose="020B0604020202020204" pitchFamily="34" charset="0"/>
              <a:buChar char="•"/>
            </a:pPr>
            <a:endParaRPr lang="en-US" altLang="ko-KR" sz="2100" dirty="0" smtClean="0">
              <a:solidFill>
                <a:schemeClr val="tx1"/>
              </a:solidFill>
              <a:ea typeface="HY강B" pitchFamily="18" charset="-127"/>
            </a:endParaRPr>
          </a:p>
        </p:txBody>
      </p:sp>
      <p:sp>
        <p:nvSpPr>
          <p:cNvPr id="3" name="직사각형 2"/>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Expression 1</a:t>
            </a:r>
            <a:endParaRPr lang="en-US" altLang="ko-KR"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Tree>
    <p:extLst>
      <p:ext uri="{BB962C8B-B14F-4D97-AF65-F5344CB8AC3E}">
        <p14:creationId xmlns:p14="http://schemas.microsoft.com/office/powerpoint/2010/main" val="299817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직사각형 1"/>
          <p:cNvSpPr/>
          <p:nvPr/>
        </p:nvSpPr>
        <p:spPr>
          <a:xfrm>
            <a:off x="683568" y="764704"/>
            <a:ext cx="7380312" cy="381642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06563" indent="-1706563" algn="just">
              <a:tabLst>
                <a:tab pos="1882775" algn="l"/>
              </a:tabLst>
            </a:pPr>
            <a:r>
              <a:rPr lang="en-US" altLang="ko-KR" sz="2800" dirty="0" smtClean="0">
                <a:solidFill>
                  <a:srgbClr val="92D050"/>
                </a:solidFill>
                <a:latin typeface="HY강B" pitchFamily="18" charset="-127"/>
                <a:ea typeface="HY강B" pitchFamily="18" charset="-127"/>
              </a:rPr>
              <a:t>Grammar</a:t>
            </a:r>
            <a:r>
              <a:rPr lang="ko-KR" altLang="en-US" sz="2800" dirty="0" smtClean="0">
                <a:solidFill>
                  <a:srgbClr val="92D050"/>
                </a:solidFill>
                <a:latin typeface="HY강B" pitchFamily="18" charset="-127"/>
                <a:ea typeface="HY강B" pitchFamily="18" charset="-127"/>
              </a:rPr>
              <a:t>  </a:t>
            </a:r>
            <a:r>
              <a:rPr lang="en-US" altLang="ko-KR" sz="3200" dirty="0" smtClean="0">
                <a:solidFill>
                  <a:srgbClr val="92D050"/>
                </a:solidFill>
                <a:latin typeface="HY강B" pitchFamily="18" charset="-127"/>
                <a:ea typeface="HY강B" pitchFamily="18" charset="-127"/>
              </a:rPr>
              <a:t>1. </a:t>
            </a:r>
            <a:r>
              <a:rPr lang="ko-KR" altLang="en-US" sz="3200" b="1" dirty="0" smtClean="0">
                <a:solidFill>
                  <a:schemeClr val="bg1"/>
                </a:solidFill>
                <a:latin typeface="HY강B" pitchFamily="18" charset="-127"/>
                <a:ea typeface="HY강B" pitchFamily="18" charset="-127"/>
              </a:rPr>
              <a:t>문장의 종류 </a:t>
            </a:r>
            <a:r>
              <a:rPr lang="en-US" altLang="ko-KR" sz="3200" b="1" dirty="0" smtClean="0">
                <a:solidFill>
                  <a:schemeClr val="bg1"/>
                </a:solidFill>
                <a:latin typeface="HY신명조"/>
                <a:ea typeface="HY신명조"/>
              </a:rPr>
              <a:t>Ⅰ</a:t>
            </a:r>
            <a:r>
              <a:rPr lang="en-US" altLang="ko-KR" sz="3000" b="1" dirty="0" smtClean="0">
                <a:solidFill>
                  <a:schemeClr val="bg1"/>
                </a:solidFill>
                <a:latin typeface="HY강B" pitchFamily="18" charset="-127"/>
                <a:ea typeface="HY강B" pitchFamily="18" charset="-127"/>
              </a:rPr>
              <a:t>	</a:t>
            </a:r>
          </a:p>
          <a:p>
            <a:pPr marL="1882775" indent="-1882775" algn="just">
              <a:tabLst>
                <a:tab pos="1882775" algn="l"/>
              </a:tabLst>
            </a:pPr>
            <a:r>
              <a:rPr lang="en-US" altLang="ko-KR" sz="2800" dirty="0" smtClean="0">
                <a:solidFill>
                  <a:schemeClr val="bg1"/>
                </a:solidFill>
                <a:latin typeface="HY강B" pitchFamily="18" charset="-127"/>
                <a:ea typeface="HY강B" pitchFamily="18" charset="-127"/>
              </a:rPr>
              <a:t>	</a:t>
            </a:r>
            <a:r>
              <a:rPr lang="en-US" altLang="ko-KR" sz="2800" b="1" dirty="0" smtClean="0">
                <a:solidFill>
                  <a:schemeClr val="bg1"/>
                </a:solidFill>
                <a:latin typeface="HY강B" pitchFamily="18" charset="-127"/>
                <a:ea typeface="HY강B" pitchFamily="18" charset="-127"/>
              </a:rPr>
              <a:t>A</a:t>
            </a:r>
            <a:r>
              <a:rPr lang="en-US" altLang="ko-KR" sz="2800" dirty="0" smtClean="0">
                <a:solidFill>
                  <a:schemeClr val="bg1"/>
                </a:solidFill>
                <a:latin typeface="HY강B" pitchFamily="18" charset="-127"/>
                <a:ea typeface="HY강B" pitchFamily="18" charset="-127"/>
              </a:rPr>
              <a:t> </a:t>
            </a:r>
            <a:r>
              <a:rPr lang="ko-KR" altLang="en-US" sz="2800" dirty="0" smtClean="0">
                <a:solidFill>
                  <a:schemeClr val="bg1"/>
                </a:solidFill>
                <a:latin typeface="HY강B" pitchFamily="18" charset="-127"/>
                <a:ea typeface="HY강B" pitchFamily="18" charset="-127"/>
              </a:rPr>
              <a:t>간접의문문</a:t>
            </a:r>
            <a:r>
              <a:rPr lang="en-US" altLang="ko-KR" sz="2800" b="1" dirty="0" smtClean="0">
                <a:solidFill>
                  <a:schemeClr val="bg1"/>
                </a:solidFill>
                <a:latin typeface="HY강B" pitchFamily="18" charset="-127"/>
                <a:ea typeface="HY강B" pitchFamily="18" charset="-127"/>
              </a:rPr>
              <a:t>		</a:t>
            </a:r>
          </a:p>
          <a:p>
            <a:pPr marL="1787525" indent="-1787525" algn="just"/>
            <a:r>
              <a:rPr lang="en-US" altLang="ko-KR" sz="2800" b="1" dirty="0">
                <a:solidFill>
                  <a:schemeClr val="bg1"/>
                </a:solidFill>
                <a:latin typeface="HY강B" pitchFamily="18" charset="-127"/>
                <a:ea typeface="HY강B" pitchFamily="18" charset="-127"/>
              </a:rPr>
              <a:t>	</a:t>
            </a:r>
            <a:r>
              <a:rPr lang="en-US" altLang="ko-KR" sz="2800" b="1" dirty="0" smtClean="0">
                <a:solidFill>
                  <a:schemeClr val="bg1"/>
                </a:solidFill>
                <a:latin typeface="HY강B" pitchFamily="18" charset="-127"/>
                <a:ea typeface="HY강B" pitchFamily="18" charset="-127"/>
              </a:rPr>
              <a:t> B</a:t>
            </a:r>
            <a:r>
              <a:rPr lang="en-US" altLang="ko-KR" sz="2800" dirty="0" smtClean="0">
                <a:solidFill>
                  <a:schemeClr val="bg1"/>
                </a:solidFill>
                <a:latin typeface="HY강B" pitchFamily="18" charset="-127"/>
                <a:ea typeface="HY강B" pitchFamily="18" charset="-127"/>
              </a:rPr>
              <a:t> </a:t>
            </a:r>
            <a:r>
              <a:rPr lang="ko-KR" altLang="en-US" sz="2800" dirty="0" smtClean="0">
                <a:solidFill>
                  <a:schemeClr val="bg1"/>
                </a:solidFill>
                <a:latin typeface="HY강B" pitchFamily="18" charset="-127"/>
                <a:ea typeface="HY강B" pitchFamily="18" charset="-127"/>
              </a:rPr>
              <a:t>부가의문문</a:t>
            </a:r>
            <a:endParaRPr lang="en-US" altLang="ko-KR" sz="2800" dirty="0" smtClean="0">
              <a:solidFill>
                <a:schemeClr val="bg1"/>
              </a:solidFill>
              <a:latin typeface="HY강B" pitchFamily="18" charset="-127"/>
              <a:ea typeface="HY강B" pitchFamily="18" charset="-127"/>
            </a:endParaRPr>
          </a:p>
          <a:p>
            <a:pPr marL="1787525" indent="-1787525" algn="just"/>
            <a:r>
              <a:rPr lang="en-US" altLang="ko-KR" sz="2800" dirty="0" smtClean="0">
                <a:solidFill>
                  <a:srgbClr val="92D050"/>
                </a:solidFill>
                <a:latin typeface="HY강B" pitchFamily="18" charset="-127"/>
                <a:ea typeface="HY강B" pitchFamily="18" charset="-127"/>
              </a:rPr>
              <a:t>	 </a:t>
            </a:r>
            <a:r>
              <a:rPr lang="en-US" altLang="ko-KR" sz="2800" b="1" dirty="0" smtClean="0">
                <a:solidFill>
                  <a:schemeClr val="bg1"/>
                </a:solidFill>
                <a:latin typeface="HY강B" pitchFamily="18" charset="-127"/>
                <a:ea typeface="HY강B" pitchFamily="18" charset="-127"/>
              </a:rPr>
              <a:t>C</a:t>
            </a:r>
            <a:r>
              <a:rPr lang="en-US" altLang="ko-KR" sz="2800" dirty="0">
                <a:solidFill>
                  <a:srgbClr val="92D050"/>
                </a:solidFill>
                <a:latin typeface="HY강B" pitchFamily="18" charset="-127"/>
                <a:ea typeface="HY강B" pitchFamily="18" charset="-127"/>
              </a:rPr>
              <a:t> </a:t>
            </a:r>
            <a:r>
              <a:rPr lang="ko-KR" altLang="en-US" sz="2800" dirty="0" smtClean="0">
                <a:solidFill>
                  <a:schemeClr val="bg1"/>
                </a:solidFill>
                <a:latin typeface="HY강B" pitchFamily="18" charset="-127"/>
                <a:ea typeface="HY강B" pitchFamily="18" charset="-127"/>
              </a:rPr>
              <a:t>부정의문문</a:t>
            </a:r>
            <a:r>
              <a:rPr lang="en-US" altLang="ko-KR" sz="2800" dirty="0" smtClean="0">
                <a:solidFill>
                  <a:srgbClr val="92D050"/>
                </a:solidFill>
                <a:latin typeface="HY강B" pitchFamily="18" charset="-127"/>
                <a:ea typeface="HY강B" pitchFamily="18" charset="-127"/>
              </a:rPr>
              <a:t>     </a:t>
            </a:r>
          </a:p>
          <a:p>
            <a:pPr marL="1706563" indent="-1706563" algn="just">
              <a:tabLst>
                <a:tab pos="1882775" algn="l"/>
              </a:tabLst>
            </a:pPr>
            <a:r>
              <a:rPr lang="en-US" altLang="ko-KR" sz="2800" dirty="0" smtClean="0">
                <a:solidFill>
                  <a:srgbClr val="92D050"/>
                </a:solidFill>
                <a:latin typeface="HY강B" pitchFamily="18" charset="-127"/>
                <a:ea typeface="HY강B" pitchFamily="18" charset="-127"/>
              </a:rPr>
              <a:t>              </a:t>
            </a:r>
            <a:r>
              <a:rPr lang="en-US" altLang="ko-KR" sz="3200" dirty="0" smtClean="0">
                <a:solidFill>
                  <a:srgbClr val="92D050"/>
                </a:solidFill>
                <a:latin typeface="HY강B" pitchFamily="18" charset="-127"/>
                <a:ea typeface="HY강B" pitchFamily="18" charset="-127"/>
              </a:rPr>
              <a:t>2. </a:t>
            </a:r>
            <a:r>
              <a:rPr lang="ko-KR" altLang="en-US" sz="3200" dirty="0" smtClean="0">
                <a:solidFill>
                  <a:schemeClr val="bg1"/>
                </a:solidFill>
                <a:latin typeface="HY강B" pitchFamily="18" charset="-127"/>
                <a:ea typeface="HY강B" pitchFamily="18" charset="-127"/>
              </a:rPr>
              <a:t>문장의 종류 </a:t>
            </a:r>
            <a:r>
              <a:rPr lang="en-US" altLang="ko-KR" sz="3200" b="1" dirty="0" smtClean="0">
                <a:solidFill>
                  <a:schemeClr val="bg1"/>
                </a:solidFill>
                <a:latin typeface="HY신명조"/>
                <a:ea typeface="HY신명조"/>
              </a:rPr>
              <a:t>Ⅱ</a:t>
            </a:r>
            <a:endParaRPr lang="en-US" altLang="ko-KR" sz="3200" b="1" dirty="0">
              <a:solidFill>
                <a:schemeClr val="bg1"/>
              </a:solidFill>
              <a:latin typeface="HY강B" pitchFamily="18" charset="-127"/>
              <a:ea typeface="HY강B" pitchFamily="18" charset="-127"/>
            </a:endParaRPr>
          </a:p>
          <a:p>
            <a:pPr marL="1882775" indent="-1882775" algn="just">
              <a:tabLst>
                <a:tab pos="2060575" algn="l"/>
              </a:tabLst>
            </a:pPr>
            <a:r>
              <a:rPr lang="en-US" altLang="ko-KR" sz="2800" b="1" dirty="0" smtClean="0">
                <a:solidFill>
                  <a:schemeClr val="bg1"/>
                </a:solidFill>
                <a:latin typeface="HY강B" pitchFamily="18" charset="-127"/>
                <a:ea typeface="HY강B" pitchFamily="18" charset="-127"/>
              </a:rPr>
              <a:t>          	A</a:t>
            </a:r>
            <a:r>
              <a:rPr lang="en-US" altLang="ko-KR" sz="2800" dirty="0" smtClean="0">
                <a:solidFill>
                  <a:schemeClr val="bg1"/>
                </a:solidFill>
                <a:latin typeface="HY강B" pitchFamily="18" charset="-127"/>
                <a:ea typeface="HY강B" pitchFamily="18" charset="-127"/>
              </a:rPr>
              <a:t> </a:t>
            </a:r>
            <a:r>
              <a:rPr lang="ko-KR" altLang="en-US" sz="2800" dirty="0" smtClean="0">
                <a:solidFill>
                  <a:schemeClr val="bg1"/>
                </a:solidFill>
                <a:latin typeface="HY강B" pitchFamily="18" charset="-127"/>
                <a:ea typeface="HY강B" pitchFamily="18" charset="-127"/>
              </a:rPr>
              <a:t>명령문</a:t>
            </a:r>
            <a:endParaRPr lang="en-US" altLang="ko-KR" sz="2800" dirty="0">
              <a:solidFill>
                <a:schemeClr val="bg1"/>
              </a:solidFill>
              <a:latin typeface="HY강B" pitchFamily="18" charset="-127"/>
              <a:ea typeface="HY강B" pitchFamily="18" charset="-127"/>
            </a:endParaRPr>
          </a:p>
          <a:p>
            <a:pPr algn="just"/>
            <a:r>
              <a:rPr lang="en-US" altLang="ko-KR" sz="2800" b="1" dirty="0" smtClean="0">
                <a:solidFill>
                  <a:schemeClr val="bg1"/>
                </a:solidFill>
                <a:latin typeface="HY강B" pitchFamily="18" charset="-127"/>
                <a:ea typeface="HY강B" pitchFamily="18" charset="-127"/>
              </a:rPr>
              <a:t>	        B</a:t>
            </a:r>
            <a:r>
              <a:rPr lang="en-US" altLang="ko-KR" sz="2800" dirty="0" smtClean="0">
                <a:solidFill>
                  <a:schemeClr val="bg1"/>
                </a:solidFill>
                <a:latin typeface="HY강B" pitchFamily="18" charset="-127"/>
                <a:ea typeface="HY강B" pitchFamily="18" charset="-127"/>
              </a:rPr>
              <a:t> </a:t>
            </a:r>
            <a:r>
              <a:rPr lang="ko-KR" altLang="en-US" sz="2800" dirty="0" smtClean="0">
                <a:solidFill>
                  <a:schemeClr val="bg1"/>
                </a:solidFill>
                <a:latin typeface="HY강B" pitchFamily="18" charset="-127"/>
                <a:ea typeface="HY강B" pitchFamily="18" charset="-127"/>
              </a:rPr>
              <a:t>전치사</a:t>
            </a:r>
            <a:endParaRPr lang="en-US" altLang="ko-KR" sz="2800" dirty="0" smtClean="0">
              <a:solidFill>
                <a:schemeClr val="bg1"/>
              </a:solidFill>
              <a:latin typeface="HY강B" pitchFamily="18" charset="-127"/>
              <a:ea typeface="HY강B" pitchFamily="18" charset="-127"/>
            </a:endParaRPr>
          </a:p>
          <a:p>
            <a:pPr algn="just"/>
            <a:r>
              <a:rPr lang="en-US" altLang="ko-KR" sz="2800" b="1" dirty="0" smtClean="0">
                <a:solidFill>
                  <a:schemeClr val="bg1"/>
                </a:solidFill>
                <a:latin typeface="HY강B" pitchFamily="18" charset="-127"/>
                <a:ea typeface="HY강B" pitchFamily="18" charset="-127"/>
              </a:rPr>
              <a:t>		C</a:t>
            </a:r>
            <a:r>
              <a:rPr lang="en-US" altLang="ko-KR" sz="2800" dirty="0" smtClean="0">
                <a:solidFill>
                  <a:schemeClr val="bg1"/>
                </a:solidFill>
                <a:latin typeface="HY강B" pitchFamily="18" charset="-127"/>
                <a:ea typeface="HY강B" pitchFamily="18" charset="-127"/>
              </a:rPr>
              <a:t> </a:t>
            </a:r>
            <a:r>
              <a:rPr lang="ko-KR" altLang="en-US" sz="2800" dirty="0" err="1" smtClean="0">
                <a:solidFill>
                  <a:schemeClr val="bg1"/>
                </a:solidFill>
                <a:latin typeface="HY강B" pitchFamily="18" charset="-127"/>
                <a:ea typeface="HY강B" pitchFamily="18" charset="-127"/>
              </a:rPr>
              <a:t>이어동사</a:t>
            </a:r>
            <a:endParaRPr lang="en-US" altLang="ko-KR" sz="2800" dirty="0" smtClean="0">
              <a:solidFill>
                <a:schemeClr val="bg1"/>
              </a:solidFill>
              <a:latin typeface="HY강B" pitchFamily="18" charset="-127"/>
              <a:ea typeface="HY강B" pitchFamily="18" charset="-127"/>
            </a:endParaRPr>
          </a:p>
        </p:txBody>
      </p:sp>
      <p:sp>
        <p:nvSpPr>
          <p:cNvPr id="3" name="직사각형 2"/>
          <p:cNvSpPr/>
          <p:nvPr/>
        </p:nvSpPr>
        <p:spPr>
          <a:xfrm>
            <a:off x="683568" y="5085184"/>
            <a:ext cx="7380312" cy="139046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06563" indent="-1706563"/>
            <a:r>
              <a:rPr lang="en-US" altLang="ko-KR" sz="2800" dirty="0" smtClean="0">
                <a:solidFill>
                  <a:srgbClr val="92D050"/>
                </a:solidFill>
                <a:latin typeface="HY강B" pitchFamily="18" charset="-127"/>
                <a:ea typeface="HY강B" pitchFamily="18" charset="-127"/>
              </a:rPr>
              <a:t>Expression 1. </a:t>
            </a:r>
            <a:r>
              <a:rPr lang="ko-KR" altLang="en-US" sz="2800" dirty="0" smtClean="0">
                <a:solidFill>
                  <a:schemeClr val="bg1"/>
                </a:solidFill>
                <a:latin typeface="HY강B" pitchFamily="18" charset="-127"/>
                <a:ea typeface="HY강B" pitchFamily="18" charset="-127"/>
              </a:rPr>
              <a:t>동</a:t>
            </a:r>
            <a:r>
              <a:rPr lang="ko-KR" altLang="en-US" sz="2800" dirty="0">
                <a:solidFill>
                  <a:schemeClr val="bg1"/>
                </a:solidFill>
                <a:latin typeface="HY강B" pitchFamily="18" charset="-127"/>
                <a:ea typeface="HY강B" pitchFamily="18" charset="-127"/>
              </a:rPr>
              <a:t>정</a:t>
            </a:r>
            <a:r>
              <a:rPr lang="ko-KR" altLang="en-US" sz="2800" dirty="0" smtClean="0">
                <a:solidFill>
                  <a:schemeClr val="bg1"/>
                </a:solidFill>
                <a:latin typeface="HY강B" pitchFamily="18" charset="-127"/>
                <a:ea typeface="HY강B" pitchFamily="18" charset="-127"/>
              </a:rPr>
              <a:t>하기</a:t>
            </a:r>
            <a:endParaRPr lang="en-US" altLang="ko-KR" sz="2800" dirty="0" smtClean="0">
              <a:solidFill>
                <a:schemeClr val="bg1"/>
              </a:solidFill>
              <a:latin typeface="HY강B" pitchFamily="18" charset="-127"/>
              <a:ea typeface="HY강B" pitchFamily="18" charset="-127"/>
            </a:endParaRPr>
          </a:p>
          <a:p>
            <a:r>
              <a:rPr lang="en-US" altLang="ko-KR" sz="2800" dirty="0" smtClean="0">
                <a:solidFill>
                  <a:srgbClr val="FF0066"/>
                </a:solidFill>
                <a:latin typeface="HY강B" pitchFamily="18" charset="-127"/>
                <a:ea typeface="HY강B" pitchFamily="18" charset="-127"/>
              </a:rPr>
              <a:t>              </a:t>
            </a:r>
            <a:r>
              <a:rPr lang="en-US" altLang="ko-KR" sz="2800" dirty="0" smtClean="0">
                <a:solidFill>
                  <a:srgbClr val="92D050"/>
                </a:solidFill>
                <a:latin typeface="HY강B" pitchFamily="18" charset="-127"/>
                <a:ea typeface="HY강B" pitchFamily="18" charset="-127"/>
              </a:rPr>
              <a:t>2. </a:t>
            </a:r>
            <a:r>
              <a:rPr lang="ko-KR" altLang="en-US" sz="2800" dirty="0" smtClean="0">
                <a:solidFill>
                  <a:schemeClr val="bg1"/>
                </a:solidFill>
                <a:latin typeface="HY강B" pitchFamily="18" charset="-127"/>
                <a:ea typeface="HY강B" pitchFamily="18" charset="-127"/>
              </a:rPr>
              <a:t>길 묻기</a:t>
            </a:r>
            <a:endParaRPr lang="ko-KR" altLang="en-US" sz="2800" dirty="0">
              <a:solidFill>
                <a:schemeClr val="bg1"/>
              </a:solidFill>
              <a:latin typeface="HY강B" pitchFamily="18" charset="-127"/>
              <a:ea typeface="HY강B" pitchFamily="18" charset="-127"/>
            </a:endParaRPr>
          </a:p>
        </p:txBody>
      </p:sp>
    </p:spTree>
    <p:extLst>
      <p:ext uri="{BB962C8B-B14F-4D97-AF65-F5344CB8AC3E}">
        <p14:creationId xmlns:p14="http://schemas.microsoft.com/office/powerpoint/2010/main" val="3672949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Expression 2</a:t>
            </a:r>
          </a:p>
        </p:txBody>
      </p:sp>
      <p:sp>
        <p:nvSpPr>
          <p:cNvPr id="4" name="직사각형 3"/>
          <p:cNvSpPr/>
          <p:nvPr/>
        </p:nvSpPr>
        <p:spPr>
          <a:xfrm>
            <a:off x="635177" y="1934723"/>
            <a:ext cx="7632848" cy="4176465"/>
          </a:xfrm>
          <a:prstGeom prst="rect">
            <a:avLst/>
          </a:prstGeom>
          <a:solidFill>
            <a:schemeClr val="accent5">
              <a:lumMod val="40000"/>
              <a:lumOff val="6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ct val="150000"/>
              </a:lnSpc>
            </a:pPr>
            <a:r>
              <a:rPr lang="en-US" altLang="ko-KR" sz="2800" b="1" dirty="0">
                <a:solidFill>
                  <a:schemeClr val="bg2">
                    <a:lumMod val="50000"/>
                  </a:schemeClr>
                </a:solidFill>
                <a:ea typeface="HY강B" pitchFamily="18" charset="-127"/>
              </a:rPr>
              <a:t>A</a:t>
            </a:r>
            <a:r>
              <a:rPr lang="en-US" altLang="ko-KR" sz="2800" dirty="0">
                <a:solidFill>
                  <a:schemeClr val="bg2">
                    <a:lumMod val="50000"/>
                  </a:schemeClr>
                </a:solidFill>
                <a:ea typeface="HY강B" pitchFamily="18" charset="-127"/>
              </a:rPr>
              <a:t> </a:t>
            </a:r>
            <a:r>
              <a:rPr lang="en-US" altLang="ko-KR" sz="2800" dirty="0" smtClean="0">
                <a:solidFill>
                  <a:schemeClr val="bg2">
                    <a:lumMod val="50000"/>
                  </a:schemeClr>
                </a:solidFill>
                <a:ea typeface="HY강B" pitchFamily="18" charset="-127"/>
              </a:rPr>
              <a:t> </a:t>
            </a:r>
            <a:r>
              <a:rPr lang="en-US" altLang="ko-KR" sz="2800" dirty="0" smtClean="0">
                <a:solidFill>
                  <a:schemeClr val="tx1"/>
                </a:solidFill>
                <a:ea typeface="HY강B" pitchFamily="18" charset="-127"/>
              </a:rPr>
              <a:t>Excuse me. </a:t>
            </a:r>
            <a:r>
              <a:rPr lang="en-US" altLang="ko-KR" sz="2800" dirty="0" smtClean="0">
                <a:solidFill>
                  <a:srgbClr val="002060"/>
                </a:solidFill>
                <a:ea typeface="HY강B" pitchFamily="18" charset="-127"/>
              </a:rPr>
              <a:t>Could you show me the way to the</a:t>
            </a:r>
          </a:p>
          <a:p>
            <a:pPr algn="just">
              <a:lnSpc>
                <a:spcPct val="150000"/>
              </a:lnSpc>
            </a:pPr>
            <a:r>
              <a:rPr lang="en-US" altLang="ko-KR" sz="2800" dirty="0">
                <a:solidFill>
                  <a:srgbClr val="002060"/>
                </a:solidFill>
                <a:ea typeface="HY강B" pitchFamily="18" charset="-127"/>
              </a:rPr>
              <a:t> </a:t>
            </a:r>
            <a:r>
              <a:rPr lang="en-US" altLang="ko-KR" sz="2800" dirty="0" smtClean="0">
                <a:solidFill>
                  <a:srgbClr val="002060"/>
                </a:solidFill>
                <a:ea typeface="HY강B" pitchFamily="18" charset="-127"/>
              </a:rPr>
              <a:t>   ball park?</a:t>
            </a:r>
          </a:p>
          <a:p>
            <a:pPr algn="just">
              <a:lnSpc>
                <a:spcPct val="150000"/>
              </a:lnSpc>
            </a:pPr>
            <a:r>
              <a:rPr lang="en-US" altLang="ko-KR" sz="2800" dirty="0" smtClean="0">
                <a:solidFill>
                  <a:schemeClr val="bg2">
                    <a:lumMod val="50000"/>
                  </a:schemeClr>
                </a:solidFill>
                <a:ea typeface="HY강B" pitchFamily="18" charset="-127"/>
              </a:rPr>
              <a:t>B  </a:t>
            </a:r>
            <a:r>
              <a:rPr lang="en-US" altLang="ko-KR" sz="2800" dirty="0" smtClean="0">
                <a:solidFill>
                  <a:srgbClr val="002060"/>
                </a:solidFill>
                <a:ea typeface="HY강B" pitchFamily="18" charset="-127"/>
              </a:rPr>
              <a:t>Go straight and turn left at Main Street.</a:t>
            </a:r>
          </a:p>
          <a:p>
            <a:pPr algn="just">
              <a:lnSpc>
                <a:spcPct val="150000"/>
              </a:lnSpc>
            </a:pPr>
            <a:r>
              <a:rPr lang="en-US" altLang="ko-KR" sz="2800" dirty="0">
                <a:solidFill>
                  <a:schemeClr val="bg2">
                    <a:lumMod val="50000"/>
                  </a:schemeClr>
                </a:solidFill>
                <a:ea typeface="HY강B" pitchFamily="18" charset="-127"/>
              </a:rPr>
              <a:t>A</a:t>
            </a:r>
            <a:r>
              <a:rPr lang="en-US" altLang="ko-KR" sz="2800" dirty="0" smtClean="0">
                <a:solidFill>
                  <a:schemeClr val="bg2">
                    <a:lumMod val="50000"/>
                  </a:schemeClr>
                </a:solidFill>
                <a:ea typeface="HY강B" pitchFamily="18" charset="-127"/>
              </a:rPr>
              <a:t>  </a:t>
            </a:r>
            <a:r>
              <a:rPr lang="en-US" altLang="ko-KR" sz="2800" dirty="0" smtClean="0">
                <a:solidFill>
                  <a:schemeClr val="tx1"/>
                </a:solidFill>
                <a:ea typeface="HY강B" pitchFamily="18" charset="-127"/>
              </a:rPr>
              <a:t>I see. How far is it?</a:t>
            </a:r>
            <a:endParaRPr lang="en-US" altLang="ko-KR" sz="2800" dirty="0">
              <a:solidFill>
                <a:schemeClr val="tx1"/>
              </a:solidFill>
              <a:ea typeface="HY강B" pitchFamily="18" charset="-127"/>
            </a:endParaRPr>
          </a:p>
          <a:p>
            <a:pPr algn="just">
              <a:lnSpc>
                <a:spcPct val="150000"/>
              </a:lnSpc>
            </a:pPr>
            <a:r>
              <a:rPr lang="en-US" altLang="ko-KR" sz="2800" dirty="0">
                <a:solidFill>
                  <a:schemeClr val="bg2">
                    <a:lumMod val="50000"/>
                  </a:schemeClr>
                </a:solidFill>
                <a:ea typeface="HY강B" pitchFamily="18" charset="-127"/>
              </a:rPr>
              <a:t>B</a:t>
            </a:r>
            <a:r>
              <a:rPr lang="en-US" altLang="ko-KR" sz="2800" dirty="0" smtClean="0">
                <a:solidFill>
                  <a:schemeClr val="bg2">
                    <a:lumMod val="50000"/>
                  </a:schemeClr>
                </a:solidFill>
                <a:ea typeface="HY강B" pitchFamily="18" charset="-127"/>
              </a:rPr>
              <a:t>  </a:t>
            </a:r>
            <a:r>
              <a:rPr lang="en-US" altLang="ko-KR" sz="2800" dirty="0" smtClean="0">
                <a:solidFill>
                  <a:schemeClr val="tx1"/>
                </a:solidFill>
                <a:ea typeface="HY강B" pitchFamily="18" charset="-127"/>
              </a:rPr>
              <a:t>It’s about 500 meters from here.</a:t>
            </a:r>
          </a:p>
        </p:txBody>
      </p:sp>
      <p:sp>
        <p:nvSpPr>
          <p:cNvPr id="5" name="순서도: 대체 처리 4"/>
          <p:cNvSpPr/>
          <p:nvPr/>
        </p:nvSpPr>
        <p:spPr>
          <a:xfrm>
            <a:off x="971600" y="1325660"/>
            <a:ext cx="4124856"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길 묻기</a:t>
            </a:r>
            <a:endParaRPr lang="ko-KR" altLang="en-US" sz="2400" dirty="0">
              <a:solidFill>
                <a:schemeClr val="bg1"/>
              </a:solidFill>
              <a:latin typeface="HY강B" pitchFamily="18" charset="-127"/>
              <a:ea typeface="HY강B" pitchFamily="18" charset="-127"/>
            </a:endParaRPr>
          </a:p>
        </p:txBody>
      </p:sp>
      <p:sp>
        <p:nvSpPr>
          <p:cNvPr id="6" name="눈물 방울 5"/>
          <p:cNvSpPr/>
          <p:nvPr/>
        </p:nvSpPr>
        <p:spPr>
          <a:xfrm rot="16200000">
            <a:off x="491161" y="1279887"/>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7" name="TextBox 6"/>
          <p:cNvSpPr txBox="1"/>
          <p:nvPr/>
        </p:nvSpPr>
        <p:spPr>
          <a:xfrm>
            <a:off x="635177" y="1316949"/>
            <a:ext cx="432048" cy="584775"/>
          </a:xfrm>
          <a:prstGeom prst="rect">
            <a:avLst/>
          </a:prstGeom>
          <a:noFill/>
        </p:spPr>
        <p:txBody>
          <a:bodyPr wrap="square" rtlCol="0">
            <a:spAutoFit/>
          </a:bodyPr>
          <a:lstStyle/>
          <a:p>
            <a:r>
              <a:rPr lang="en-US" altLang="ko-KR" sz="3200" dirty="0" smtClean="0">
                <a:solidFill>
                  <a:srgbClr val="FFFF00"/>
                </a:solidFill>
              </a:rPr>
              <a:t>2</a:t>
            </a:r>
            <a:endParaRPr lang="ko-KR" altLang="en-US" sz="3200" dirty="0">
              <a:solidFill>
                <a:srgbClr val="FFFF00"/>
              </a:solidFill>
            </a:endParaRPr>
          </a:p>
        </p:txBody>
      </p:sp>
    </p:spTree>
    <p:extLst>
      <p:ext uri="{BB962C8B-B14F-4D97-AF65-F5344CB8AC3E}">
        <p14:creationId xmlns:p14="http://schemas.microsoft.com/office/powerpoint/2010/main" val="2019316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206867" y="1147056"/>
            <a:ext cx="4077101" cy="5088078"/>
          </a:xfrm>
          <a:prstGeom prst="rect">
            <a:avLst/>
          </a:prstGeom>
          <a:solidFill>
            <a:srgbClr val="00B050">
              <a:alpha val="1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ct val="150000"/>
              </a:lnSpc>
            </a:pPr>
            <a:r>
              <a:rPr lang="ko-KR" altLang="en-US" sz="2400" dirty="0" smtClean="0">
                <a:solidFill>
                  <a:schemeClr val="accent6"/>
                </a:solidFill>
                <a:latin typeface="HY강B" pitchFamily="18" charset="-127"/>
                <a:ea typeface="HY강B" pitchFamily="18" charset="-127"/>
              </a:rPr>
              <a:t>▶</a:t>
            </a:r>
            <a:r>
              <a:rPr lang="ko-KR" altLang="en-US" sz="2400" dirty="0" smtClean="0">
                <a:solidFill>
                  <a:schemeClr val="tx1"/>
                </a:solidFill>
                <a:latin typeface="HY강B" pitchFamily="18" charset="-127"/>
                <a:ea typeface="HY강B" pitchFamily="18" charset="-127"/>
              </a:rPr>
              <a:t> </a:t>
            </a:r>
            <a:r>
              <a:rPr lang="ko-KR" altLang="en-US" sz="2600" b="1" dirty="0" smtClean="0">
                <a:solidFill>
                  <a:schemeClr val="tx1"/>
                </a:solidFill>
                <a:ea typeface="HY강B" pitchFamily="18" charset="-127"/>
              </a:rPr>
              <a:t>길 묻기</a:t>
            </a:r>
            <a:endParaRPr lang="en-US" altLang="ko-KR" sz="2600" b="1" dirty="0" smtClean="0">
              <a:solidFill>
                <a:schemeClr val="tx1"/>
              </a:solidFill>
              <a:ea typeface="HY강B" pitchFamily="18" charset="-127"/>
            </a:endParaRPr>
          </a:p>
          <a:p>
            <a:pPr marL="457200" indent="-457200" algn="just">
              <a:lnSpc>
                <a:spcPct val="150000"/>
              </a:lnSpc>
              <a:buFont typeface="Arial" pitchFamily="34" charset="0"/>
              <a:buChar char="•"/>
            </a:pPr>
            <a:r>
              <a:rPr lang="en-US" altLang="ko-KR" sz="2100" dirty="0" smtClean="0">
                <a:solidFill>
                  <a:schemeClr val="tx1"/>
                </a:solidFill>
                <a:ea typeface="HY강B" pitchFamily="18" charset="-127"/>
              </a:rPr>
              <a:t>Can[Could] you show me the way to the Queen Hotel?</a:t>
            </a:r>
          </a:p>
          <a:p>
            <a:pPr marL="457200" indent="-457200" algn="just">
              <a:lnSpc>
                <a:spcPct val="150000"/>
              </a:lnSpc>
              <a:buFont typeface="Arial" pitchFamily="34" charset="0"/>
              <a:buChar char="•"/>
            </a:pPr>
            <a:r>
              <a:rPr lang="en-US" altLang="ko-KR" sz="2100" dirty="0" smtClean="0">
                <a:solidFill>
                  <a:schemeClr val="tx1"/>
                </a:solidFill>
                <a:ea typeface="HY강B" pitchFamily="18" charset="-127"/>
              </a:rPr>
              <a:t>Can[Could] you tell me where the bakery is?</a:t>
            </a:r>
          </a:p>
          <a:p>
            <a:pPr marL="457200" indent="-457200" algn="just">
              <a:lnSpc>
                <a:spcPct val="150000"/>
              </a:lnSpc>
              <a:buFont typeface="Arial" pitchFamily="34" charset="0"/>
              <a:buChar char="•"/>
            </a:pPr>
            <a:r>
              <a:rPr lang="en-US" altLang="ko-KR" sz="2100" dirty="0" smtClean="0">
                <a:solidFill>
                  <a:schemeClr val="tx1"/>
                </a:solidFill>
                <a:ea typeface="HY강B" pitchFamily="18" charset="-127"/>
              </a:rPr>
              <a:t>I’m looking for a flower shop.</a:t>
            </a:r>
          </a:p>
          <a:p>
            <a:pPr marL="457200" indent="-457200" algn="just">
              <a:lnSpc>
                <a:spcPct val="150000"/>
              </a:lnSpc>
              <a:buFont typeface="Arial" pitchFamily="34" charset="0"/>
              <a:buChar char="•"/>
            </a:pPr>
            <a:r>
              <a:rPr lang="en-US" altLang="ko-KR" sz="2100" spc="-150" dirty="0" smtClean="0">
                <a:solidFill>
                  <a:schemeClr val="tx1"/>
                </a:solidFill>
                <a:ea typeface="HY강B" pitchFamily="18" charset="-127"/>
              </a:rPr>
              <a:t>How  do[can]  I  get  to  the  bank?</a:t>
            </a:r>
          </a:p>
        </p:txBody>
      </p:sp>
      <p:sp>
        <p:nvSpPr>
          <p:cNvPr id="3" name="직사각형 2"/>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Expression 2</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4" name="직사각형 3"/>
          <p:cNvSpPr/>
          <p:nvPr/>
        </p:nvSpPr>
        <p:spPr>
          <a:xfrm>
            <a:off x="4572001" y="1124744"/>
            <a:ext cx="4320480" cy="5088078"/>
          </a:xfrm>
          <a:prstGeom prst="rect">
            <a:avLst/>
          </a:prstGeom>
          <a:solidFill>
            <a:srgbClr val="00B050">
              <a:alpha val="1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ct val="150000"/>
              </a:lnSpc>
            </a:pPr>
            <a:r>
              <a:rPr lang="ko-KR" altLang="en-US" sz="2400" dirty="0" smtClean="0">
                <a:solidFill>
                  <a:schemeClr val="accent6"/>
                </a:solidFill>
                <a:latin typeface="HY강B" pitchFamily="18" charset="-127"/>
                <a:ea typeface="HY강B" pitchFamily="18" charset="-127"/>
              </a:rPr>
              <a:t>▶</a:t>
            </a:r>
            <a:r>
              <a:rPr lang="ko-KR" altLang="en-US" sz="2400" dirty="0" smtClean="0">
                <a:solidFill>
                  <a:schemeClr val="tx1"/>
                </a:solidFill>
                <a:latin typeface="HY강B" pitchFamily="18" charset="-127"/>
                <a:ea typeface="HY강B" pitchFamily="18" charset="-127"/>
              </a:rPr>
              <a:t> </a:t>
            </a:r>
            <a:r>
              <a:rPr lang="ko-KR" altLang="en-US" sz="2600" b="1" dirty="0" smtClean="0">
                <a:solidFill>
                  <a:schemeClr val="tx1"/>
                </a:solidFill>
                <a:ea typeface="HY강B" pitchFamily="18" charset="-127"/>
              </a:rPr>
              <a:t>길 안내하기</a:t>
            </a:r>
            <a:endParaRPr lang="en-US" altLang="ko-KR" sz="2600" b="1" dirty="0" smtClean="0">
              <a:solidFill>
                <a:schemeClr val="tx1"/>
              </a:solidFill>
              <a:ea typeface="HY강B" pitchFamily="18" charset="-127"/>
            </a:endParaRPr>
          </a:p>
          <a:p>
            <a:pPr marL="342900" indent="-342900">
              <a:lnSpc>
                <a:spcPct val="120000"/>
              </a:lnSpc>
              <a:buFont typeface="Arial" panose="020B0604020202020204" pitchFamily="34" charset="0"/>
              <a:buChar char="•"/>
            </a:pPr>
            <a:r>
              <a:rPr lang="en-US" altLang="ko-KR" sz="2100" dirty="0">
                <a:solidFill>
                  <a:schemeClr val="tx1"/>
                </a:solidFill>
              </a:rPr>
              <a:t>Go straight ahead. / </a:t>
            </a:r>
            <a:r>
              <a:rPr lang="en-US" altLang="ko-KR" sz="2100" dirty="0" smtClean="0">
                <a:solidFill>
                  <a:schemeClr val="tx1"/>
                </a:solidFill>
              </a:rPr>
              <a:t>Go </a:t>
            </a:r>
            <a:r>
              <a:rPr lang="en-US" altLang="ko-KR" sz="2100" dirty="0">
                <a:solidFill>
                  <a:schemeClr val="tx1"/>
                </a:solidFill>
              </a:rPr>
              <a:t>along this road. </a:t>
            </a:r>
            <a:r>
              <a:rPr lang="en-US" altLang="ko-KR" sz="2100" dirty="0" smtClean="0">
                <a:solidFill>
                  <a:schemeClr val="tx1"/>
                </a:solidFill>
              </a:rPr>
              <a:t>/ Go </a:t>
            </a:r>
            <a:r>
              <a:rPr lang="en-US" altLang="ko-KR" sz="2100" dirty="0">
                <a:solidFill>
                  <a:schemeClr val="tx1"/>
                </a:solidFill>
              </a:rPr>
              <a:t>straight for three blocks</a:t>
            </a:r>
            <a:r>
              <a:rPr lang="en-US" altLang="ko-KR" sz="2100" dirty="0" smtClean="0">
                <a:solidFill>
                  <a:schemeClr val="tx1"/>
                </a:solidFill>
              </a:rPr>
              <a:t>.</a:t>
            </a:r>
            <a:endParaRPr lang="en-US" altLang="ko-KR" sz="2100" dirty="0">
              <a:solidFill>
                <a:schemeClr val="tx1"/>
              </a:solidFill>
            </a:endParaRPr>
          </a:p>
          <a:p>
            <a:pPr marL="342900" indent="-342900">
              <a:lnSpc>
                <a:spcPct val="120000"/>
              </a:lnSpc>
              <a:buFont typeface="Arial" panose="020B0604020202020204" pitchFamily="34" charset="0"/>
              <a:buChar char="•"/>
            </a:pPr>
            <a:r>
              <a:rPr lang="en-US" altLang="ko-KR" sz="2100" dirty="0" smtClean="0">
                <a:solidFill>
                  <a:schemeClr val="tx1"/>
                </a:solidFill>
              </a:rPr>
              <a:t>Turn left[right] at </a:t>
            </a:r>
            <a:r>
              <a:rPr lang="en-US" altLang="ko-KR" sz="2100" dirty="0">
                <a:solidFill>
                  <a:schemeClr val="tx1"/>
                </a:solidFill>
              </a:rPr>
              <a:t>the second </a:t>
            </a:r>
            <a:endParaRPr lang="en-US" altLang="ko-KR" sz="2100" dirty="0" smtClean="0">
              <a:solidFill>
                <a:schemeClr val="tx1"/>
              </a:solidFill>
            </a:endParaRPr>
          </a:p>
          <a:p>
            <a:pPr>
              <a:lnSpc>
                <a:spcPct val="120000"/>
              </a:lnSpc>
            </a:pPr>
            <a:r>
              <a:rPr lang="en-US" altLang="ko-KR" sz="2100" dirty="0" smtClean="0">
                <a:solidFill>
                  <a:schemeClr val="tx1"/>
                </a:solidFill>
              </a:rPr>
              <a:t>     corner</a:t>
            </a:r>
            <a:r>
              <a:rPr lang="en-US" altLang="ko-KR" sz="2100" dirty="0">
                <a:solidFill>
                  <a:schemeClr val="tx1"/>
                </a:solidFill>
              </a:rPr>
              <a:t>.</a:t>
            </a:r>
          </a:p>
          <a:p>
            <a:pPr>
              <a:lnSpc>
                <a:spcPct val="120000"/>
              </a:lnSpc>
            </a:pPr>
            <a:r>
              <a:rPr lang="en-US" altLang="ko-KR" sz="2100" dirty="0">
                <a:solidFill>
                  <a:schemeClr val="tx1"/>
                </a:solidFill>
              </a:rPr>
              <a:t>• Take subway line 4. / It’s next </a:t>
            </a:r>
            <a:r>
              <a:rPr lang="en-US" altLang="ko-KR" sz="2100" dirty="0" smtClean="0">
                <a:solidFill>
                  <a:schemeClr val="tx1"/>
                </a:solidFill>
              </a:rPr>
              <a:t>to</a:t>
            </a:r>
          </a:p>
          <a:p>
            <a:pPr>
              <a:lnSpc>
                <a:spcPct val="120000"/>
              </a:lnSpc>
            </a:pPr>
            <a:r>
              <a:rPr lang="en-US" altLang="ko-KR" sz="2100" dirty="0">
                <a:solidFill>
                  <a:schemeClr val="tx1"/>
                </a:solidFill>
              </a:rPr>
              <a:t> </a:t>
            </a:r>
            <a:r>
              <a:rPr lang="en-US" altLang="ko-KR" sz="2100" dirty="0" smtClean="0">
                <a:solidFill>
                  <a:schemeClr val="tx1"/>
                </a:solidFill>
              </a:rPr>
              <a:t>   </a:t>
            </a:r>
            <a:r>
              <a:rPr lang="en-US" altLang="ko-KR" sz="2100" dirty="0">
                <a:solidFill>
                  <a:schemeClr val="tx1"/>
                </a:solidFill>
              </a:rPr>
              <a:t>the bank.</a:t>
            </a:r>
          </a:p>
          <a:p>
            <a:pPr>
              <a:lnSpc>
                <a:spcPct val="120000"/>
              </a:lnSpc>
            </a:pPr>
            <a:r>
              <a:rPr lang="en-US" altLang="ko-KR" sz="2100" dirty="0">
                <a:solidFill>
                  <a:schemeClr val="tx1"/>
                </a:solidFill>
              </a:rPr>
              <a:t>• I’ll take you there. / You </a:t>
            </a:r>
            <a:r>
              <a:rPr lang="en-US" altLang="ko-KR" sz="2100" dirty="0" smtClean="0">
                <a:solidFill>
                  <a:schemeClr val="tx1"/>
                </a:solidFill>
              </a:rPr>
              <a:t>can’t</a:t>
            </a:r>
          </a:p>
          <a:p>
            <a:pPr>
              <a:lnSpc>
                <a:spcPct val="120000"/>
              </a:lnSpc>
            </a:pPr>
            <a:r>
              <a:rPr lang="en-US" altLang="ko-KR" sz="2100" dirty="0">
                <a:solidFill>
                  <a:schemeClr val="tx1"/>
                </a:solidFill>
              </a:rPr>
              <a:t> </a:t>
            </a:r>
            <a:r>
              <a:rPr lang="en-US" altLang="ko-KR" sz="2100" dirty="0" smtClean="0">
                <a:solidFill>
                  <a:schemeClr val="tx1"/>
                </a:solidFill>
              </a:rPr>
              <a:t>  </a:t>
            </a:r>
            <a:r>
              <a:rPr lang="en-US" altLang="ko-KR" sz="2100" dirty="0">
                <a:solidFill>
                  <a:schemeClr val="tx1"/>
                </a:solidFill>
              </a:rPr>
              <a:t>miss it.</a:t>
            </a:r>
          </a:p>
          <a:p>
            <a:pPr>
              <a:lnSpc>
                <a:spcPct val="120000"/>
              </a:lnSpc>
            </a:pPr>
            <a:r>
              <a:rPr lang="en-US" altLang="ko-KR" sz="2100" dirty="0">
                <a:solidFill>
                  <a:schemeClr val="tx1"/>
                </a:solidFill>
              </a:rPr>
              <a:t>• I’m a stranger here. / Sorry. I’m </a:t>
            </a:r>
            <a:endParaRPr lang="en-US" altLang="ko-KR" sz="2100" dirty="0" smtClean="0">
              <a:solidFill>
                <a:schemeClr val="tx1"/>
              </a:solidFill>
            </a:endParaRPr>
          </a:p>
          <a:p>
            <a:pPr>
              <a:lnSpc>
                <a:spcPct val="120000"/>
              </a:lnSpc>
            </a:pPr>
            <a:r>
              <a:rPr lang="en-US" altLang="ko-KR" sz="2100" dirty="0">
                <a:solidFill>
                  <a:schemeClr val="tx1"/>
                </a:solidFill>
              </a:rPr>
              <a:t> </a:t>
            </a:r>
            <a:r>
              <a:rPr lang="en-US" altLang="ko-KR" sz="2100" dirty="0" smtClean="0">
                <a:solidFill>
                  <a:schemeClr val="tx1"/>
                </a:solidFill>
              </a:rPr>
              <a:t>   new </a:t>
            </a:r>
            <a:r>
              <a:rPr lang="en-US" altLang="ko-KR" sz="2100" dirty="0">
                <a:solidFill>
                  <a:schemeClr val="tx1"/>
                </a:solidFill>
              </a:rPr>
              <a:t>here, too.</a:t>
            </a:r>
            <a:endParaRPr lang="en-US" altLang="ko-KR" sz="2100" dirty="0" smtClean="0">
              <a:solidFill>
                <a:schemeClr val="tx1"/>
              </a:solidFill>
              <a:ea typeface="HY강B" pitchFamily="18" charset="-127"/>
            </a:endParaRPr>
          </a:p>
          <a:p>
            <a:pPr algn="just">
              <a:lnSpc>
                <a:spcPct val="150000"/>
              </a:lnSpc>
            </a:pPr>
            <a:endParaRPr lang="en-US" altLang="ko-KR" sz="2600" b="1" dirty="0" smtClean="0">
              <a:solidFill>
                <a:schemeClr val="tx1"/>
              </a:solidFill>
              <a:ea typeface="HY강B" pitchFamily="18" charset="-127"/>
            </a:endParaRPr>
          </a:p>
        </p:txBody>
      </p:sp>
    </p:spTree>
    <p:extLst>
      <p:ext uri="{BB962C8B-B14F-4D97-AF65-F5344CB8AC3E}">
        <p14:creationId xmlns:p14="http://schemas.microsoft.com/office/powerpoint/2010/main" val="2599249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2232212"/>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smtClean="0">
                <a:solidFill>
                  <a:srgbClr val="002060"/>
                </a:solidFill>
                <a:latin typeface="HY강B" pitchFamily="18" charset="-127"/>
                <a:ea typeface="HY강B" pitchFamily="18" charset="-127"/>
              </a:rPr>
              <a:t>1. </a:t>
            </a:r>
            <a:r>
              <a:rPr lang="ko-KR" altLang="en-US" sz="2600" b="1" dirty="0" smtClean="0">
                <a:solidFill>
                  <a:srgbClr val="002060"/>
                </a:solidFill>
                <a:latin typeface="HY강B" pitchFamily="18" charset="-127"/>
                <a:ea typeface="HY강B" pitchFamily="18" charset="-127"/>
              </a:rPr>
              <a:t>의문사가 없는 간접의문문</a:t>
            </a:r>
          </a:p>
          <a:p>
            <a:pPr algn="just">
              <a:lnSpc>
                <a:spcPct val="150000"/>
              </a:lnSpc>
            </a:pPr>
            <a:r>
              <a:rPr lang="en-US" altLang="ko-KR" sz="2100" dirty="0" smtClean="0">
                <a:solidFill>
                  <a:schemeClr val="tx1"/>
                </a:solidFill>
                <a:latin typeface="HY강B" pitchFamily="18" charset="-127"/>
                <a:ea typeface="HY강B" pitchFamily="18" charset="-127"/>
              </a:rPr>
              <a:t>&lt;if[whether] + </a:t>
            </a:r>
            <a:r>
              <a:rPr lang="ko-KR" altLang="en-US" sz="2100" dirty="0" smtClean="0">
                <a:solidFill>
                  <a:schemeClr val="tx1"/>
                </a:solidFill>
                <a:latin typeface="HY강B" pitchFamily="18" charset="-127"/>
                <a:ea typeface="HY강B" pitchFamily="18" charset="-127"/>
              </a:rPr>
              <a:t>주어 </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동사</a:t>
            </a:r>
            <a:r>
              <a:rPr lang="en-US" altLang="ko-KR" sz="2100" dirty="0" smtClean="0">
                <a:solidFill>
                  <a:schemeClr val="tx1"/>
                </a:solidFill>
                <a:latin typeface="HY강B" pitchFamily="18" charset="-127"/>
                <a:ea typeface="HY강B" pitchFamily="18" charset="-127"/>
              </a:rPr>
              <a:t>&gt;</a:t>
            </a:r>
            <a:r>
              <a:rPr lang="ko-KR" altLang="en-US" sz="2100" dirty="0" smtClean="0">
                <a:solidFill>
                  <a:schemeClr val="tx1"/>
                </a:solidFill>
                <a:latin typeface="HY강B" pitchFamily="18" charset="-127"/>
                <a:ea typeface="HY강B" pitchFamily="18" charset="-127"/>
              </a:rPr>
              <a:t>의 어순으로 나타낸다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latin typeface="HY강B" pitchFamily="18" charset="-127"/>
                <a:ea typeface="HY강B" pitchFamily="18" charset="-127"/>
              </a:rPr>
              <a:t>Tell me. + Did Harry win the gold medal?</a:t>
            </a:r>
          </a:p>
          <a:p>
            <a:pPr algn="just">
              <a:lnSpc>
                <a:spcPct val="150000"/>
              </a:lnSpc>
            </a:pPr>
            <a:r>
              <a:rPr lang="en-US" altLang="ko-KR" sz="2100" dirty="0" smtClean="0">
                <a:solidFill>
                  <a:schemeClr val="tx1"/>
                </a:solidFill>
                <a:latin typeface="HY강B" pitchFamily="18" charset="-127"/>
                <a:ea typeface="HY강B" pitchFamily="18" charset="-127"/>
              </a:rPr>
              <a:t>→ Tell me </a:t>
            </a:r>
            <a:r>
              <a:rPr lang="en-US" altLang="ko-KR" sz="2100" b="1" dirty="0" smtClean="0">
                <a:solidFill>
                  <a:schemeClr val="tx1"/>
                </a:solidFill>
                <a:latin typeface="HY강B" pitchFamily="18" charset="-127"/>
                <a:ea typeface="HY강B" pitchFamily="18" charset="-127"/>
              </a:rPr>
              <a:t>if</a:t>
            </a:r>
            <a:r>
              <a:rPr lang="en-US" altLang="ko-KR" sz="2100" dirty="0" smtClean="0">
                <a:solidFill>
                  <a:schemeClr val="tx1"/>
                </a:solidFill>
                <a:latin typeface="HY강B" pitchFamily="18" charset="-127"/>
                <a:ea typeface="HY강B" pitchFamily="18" charset="-127"/>
              </a:rPr>
              <a:t>[</a:t>
            </a:r>
            <a:r>
              <a:rPr lang="en-US" altLang="ko-KR" sz="2100" b="1" dirty="0" smtClean="0">
                <a:solidFill>
                  <a:schemeClr val="tx1"/>
                </a:solidFill>
                <a:latin typeface="HY강B" pitchFamily="18" charset="-127"/>
                <a:ea typeface="HY강B" pitchFamily="18" charset="-127"/>
              </a:rPr>
              <a:t>whether</a:t>
            </a:r>
            <a:r>
              <a:rPr lang="en-US" altLang="ko-KR" sz="2100" dirty="0" smtClean="0">
                <a:solidFill>
                  <a:schemeClr val="tx1"/>
                </a:solidFill>
                <a:latin typeface="HY강B" pitchFamily="18" charset="-127"/>
                <a:ea typeface="HY강B" pitchFamily="18" charset="-127"/>
              </a:rPr>
              <a:t>] </a:t>
            </a:r>
            <a:r>
              <a:rPr lang="en-US" altLang="ko-KR" sz="2100" b="1" dirty="0" smtClean="0">
                <a:solidFill>
                  <a:schemeClr val="tx1"/>
                </a:solidFill>
                <a:latin typeface="HY강B" pitchFamily="18" charset="-127"/>
                <a:ea typeface="HY강B" pitchFamily="18" charset="-127"/>
              </a:rPr>
              <a:t>Harry</a:t>
            </a:r>
            <a:r>
              <a:rPr lang="en-US" altLang="ko-KR" sz="2100" dirty="0" smtClean="0">
                <a:solidFill>
                  <a:schemeClr val="tx1"/>
                </a:solidFill>
                <a:latin typeface="HY강B" pitchFamily="18" charset="-127"/>
                <a:ea typeface="HY강B" pitchFamily="18" charset="-127"/>
              </a:rPr>
              <a:t> </a:t>
            </a:r>
            <a:r>
              <a:rPr lang="en-US" altLang="ko-KR" sz="2100" b="1" dirty="0" smtClean="0">
                <a:solidFill>
                  <a:schemeClr val="tx1"/>
                </a:solidFill>
                <a:latin typeface="HY강B" pitchFamily="18" charset="-127"/>
                <a:ea typeface="HY강B" pitchFamily="18" charset="-127"/>
              </a:rPr>
              <a:t>won</a:t>
            </a:r>
            <a:r>
              <a:rPr lang="en-US" altLang="ko-KR" sz="2100" dirty="0" smtClean="0">
                <a:solidFill>
                  <a:schemeClr val="tx1"/>
                </a:solidFill>
                <a:latin typeface="HY강B" pitchFamily="18" charset="-127"/>
                <a:ea typeface="HY강B" pitchFamily="18" charset="-127"/>
              </a:rPr>
              <a:t> the gold medal.</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간접의문문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1. </a:t>
            </a:r>
            <a:r>
              <a:rPr lang="ko-KR" altLang="en-US" sz="2800" b="1" dirty="0">
                <a:solidFill>
                  <a:schemeClr val="bg1"/>
                </a:solidFill>
                <a:latin typeface="HY강B" pitchFamily="18" charset="-127"/>
                <a:ea typeface="HY강B" pitchFamily="18" charset="-127"/>
              </a:rPr>
              <a:t>문장의 종류 </a:t>
            </a:r>
            <a:r>
              <a:rPr lang="en-US" altLang="ko-KR" sz="2800" b="1" dirty="0">
                <a:solidFill>
                  <a:schemeClr val="bg1"/>
                </a:solidFill>
                <a:latin typeface="HY신명조"/>
                <a:ea typeface="HY신명조"/>
              </a:rPr>
              <a:t>Ⅰ</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A</a:t>
            </a:r>
            <a:endParaRPr lang="ko-KR" altLang="en-US" sz="3200" dirty="0">
              <a:solidFill>
                <a:srgbClr val="FFFF00"/>
              </a:solidFill>
            </a:endParaRPr>
          </a:p>
        </p:txBody>
      </p:sp>
      <p:sp>
        <p:nvSpPr>
          <p:cNvPr id="9" name="순서도: 대체 처리 8"/>
          <p:cNvSpPr/>
          <p:nvPr/>
        </p:nvSpPr>
        <p:spPr>
          <a:xfrm>
            <a:off x="1475656" y="4581128"/>
            <a:ext cx="7416824" cy="1656184"/>
          </a:xfrm>
          <a:prstGeom prst="flowChartAlternateProcess">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100" dirty="0" smtClean="0">
                <a:solidFill>
                  <a:schemeClr val="tx1"/>
                </a:solidFill>
                <a:ea typeface="HY강B" pitchFamily="18" charset="-127"/>
              </a:rPr>
              <a:t>if </a:t>
            </a:r>
            <a:r>
              <a:rPr lang="ko-KR" altLang="en-US" sz="2100" dirty="0" smtClean="0">
                <a:solidFill>
                  <a:schemeClr val="tx1"/>
                </a:solidFill>
                <a:ea typeface="HY강B" pitchFamily="18" charset="-127"/>
              </a:rPr>
              <a:t>는 </a:t>
            </a:r>
            <a:r>
              <a:rPr lang="en-US" altLang="ko-KR" sz="2100" dirty="0" smtClean="0">
                <a:solidFill>
                  <a:schemeClr val="tx1"/>
                </a:solidFill>
                <a:ea typeface="HY강B" pitchFamily="18" charset="-127"/>
              </a:rPr>
              <a:t>‘</a:t>
            </a:r>
            <a:r>
              <a:rPr lang="ko-KR" altLang="en-US" sz="2100" dirty="0" smtClean="0">
                <a:solidFill>
                  <a:schemeClr val="tx1"/>
                </a:solidFill>
                <a:ea typeface="HY강B" pitchFamily="18" charset="-127"/>
              </a:rPr>
              <a:t>만약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한다면</a:t>
            </a:r>
            <a:r>
              <a:rPr lang="en-US" altLang="ko-KR" sz="2100" dirty="0" smtClean="0">
                <a:solidFill>
                  <a:schemeClr val="tx1"/>
                </a:solidFill>
                <a:ea typeface="HY강B" pitchFamily="18" charset="-127"/>
              </a:rPr>
              <a:t>’</a:t>
            </a:r>
            <a:r>
              <a:rPr lang="ko-KR" altLang="en-US" sz="2100" dirty="0" smtClean="0">
                <a:solidFill>
                  <a:schemeClr val="tx1"/>
                </a:solidFill>
                <a:ea typeface="HY강B" pitchFamily="18" charset="-127"/>
              </a:rPr>
              <a:t>이라는 뜻으로 조건의 부사절을 이끈다</a:t>
            </a:r>
            <a:r>
              <a:rPr lang="en-US" altLang="ko-KR" sz="2100" dirty="0" smtClean="0">
                <a:solidFill>
                  <a:schemeClr val="tx1"/>
                </a:solidFill>
                <a:ea typeface="HY강B" pitchFamily="18" charset="-127"/>
              </a:rPr>
              <a:t>.</a:t>
            </a:r>
          </a:p>
          <a:p>
            <a:pPr marL="342900" indent="-342900">
              <a:buFont typeface="Arial" panose="020B0604020202020204" pitchFamily="34" charset="0"/>
              <a:buChar char="•"/>
            </a:pPr>
            <a:r>
              <a:rPr lang="en-US" altLang="ko-KR" sz="2100" dirty="0" smtClean="0">
                <a:solidFill>
                  <a:schemeClr val="tx1"/>
                </a:solidFill>
                <a:ea typeface="HY강B" pitchFamily="18" charset="-127"/>
              </a:rPr>
              <a:t>If you are hungry, you can have these cookies.</a:t>
            </a:r>
          </a:p>
          <a:p>
            <a:pPr marL="342900" indent="-342900">
              <a:buFont typeface="Arial" panose="020B0604020202020204" pitchFamily="34" charset="0"/>
              <a:buChar char="•"/>
            </a:pPr>
            <a:r>
              <a:rPr lang="en-US" altLang="ko-KR" sz="2100" dirty="0" smtClean="0">
                <a:solidFill>
                  <a:schemeClr val="tx1"/>
                </a:solidFill>
                <a:ea typeface="HY강B" pitchFamily="18" charset="-127"/>
              </a:rPr>
              <a:t>I’ll stay at home if it rains tomorrow.</a:t>
            </a:r>
          </a:p>
        </p:txBody>
      </p:sp>
      <p:sp>
        <p:nvSpPr>
          <p:cNvPr id="10" name="오각형 9"/>
          <p:cNvSpPr/>
          <p:nvPr/>
        </p:nvSpPr>
        <p:spPr>
          <a:xfrm>
            <a:off x="951787" y="4149080"/>
            <a:ext cx="2052353" cy="432048"/>
          </a:xfrm>
          <a:prstGeom prst="homePlat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rgbClr val="FF0066"/>
                </a:solidFill>
              </a:rPr>
              <a:t>Plus </a:t>
            </a:r>
            <a:r>
              <a:rPr lang="en-US" altLang="ko-KR" dirty="0" smtClean="0">
                <a:solidFill>
                  <a:schemeClr val="tx1"/>
                </a:solidFill>
              </a:rPr>
              <a:t>Grammar</a:t>
            </a:r>
            <a:endParaRPr lang="ko-KR" altLang="en-US" dirty="0">
              <a:solidFill>
                <a:schemeClr val="tx1"/>
              </a:solidFill>
            </a:endParaRPr>
          </a:p>
        </p:txBody>
      </p:sp>
    </p:spTree>
    <p:extLst>
      <p:ext uri="{BB962C8B-B14F-4D97-AF65-F5344CB8AC3E}">
        <p14:creationId xmlns:p14="http://schemas.microsoft.com/office/powerpoint/2010/main" val="194105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4968516"/>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a:solidFill>
                  <a:srgbClr val="002060"/>
                </a:solidFill>
                <a:latin typeface="HY강B" pitchFamily="18" charset="-127"/>
                <a:ea typeface="HY강B" pitchFamily="18" charset="-127"/>
              </a:rPr>
              <a:t>2</a:t>
            </a:r>
            <a:r>
              <a:rPr lang="en-US" altLang="ko-KR" sz="2600" b="1" dirty="0" smtClean="0">
                <a:solidFill>
                  <a:srgbClr val="002060"/>
                </a:solidFill>
                <a:latin typeface="HY강B" pitchFamily="18" charset="-127"/>
                <a:ea typeface="HY강B" pitchFamily="18" charset="-127"/>
              </a:rPr>
              <a:t>. </a:t>
            </a:r>
            <a:r>
              <a:rPr lang="ko-KR" altLang="en-US" sz="2600" b="1" dirty="0" smtClean="0">
                <a:solidFill>
                  <a:srgbClr val="002060"/>
                </a:solidFill>
                <a:latin typeface="HY강B" pitchFamily="18" charset="-127"/>
                <a:ea typeface="HY강B" pitchFamily="18" charset="-127"/>
              </a:rPr>
              <a:t>의문사가 </a:t>
            </a:r>
            <a:r>
              <a:rPr lang="ko-KR" altLang="en-US" sz="2600" b="1" dirty="0">
                <a:solidFill>
                  <a:srgbClr val="002060"/>
                </a:solidFill>
                <a:latin typeface="HY강B" pitchFamily="18" charset="-127"/>
                <a:ea typeface="HY강B" pitchFamily="18" charset="-127"/>
              </a:rPr>
              <a:t>있</a:t>
            </a:r>
            <a:r>
              <a:rPr lang="ko-KR" altLang="en-US" sz="2600" b="1" dirty="0" smtClean="0">
                <a:solidFill>
                  <a:srgbClr val="002060"/>
                </a:solidFill>
                <a:latin typeface="HY강B" pitchFamily="18" charset="-127"/>
                <a:ea typeface="HY강B" pitchFamily="18" charset="-127"/>
              </a:rPr>
              <a:t>는 간접의문문</a:t>
            </a:r>
          </a:p>
          <a:p>
            <a:pPr algn="just">
              <a:lnSpc>
                <a:spcPct val="150000"/>
              </a:lnSpc>
            </a:pPr>
            <a:r>
              <a:rPr lang="en-US" altLang="ko-KR" sz="2100" dirty="0" smtClean="0">
                <a:solidFill>
                  <a:schemeClr val="tx1"/>
                </a:solidFill>
                <a:latin typeface="HY강B" pitchFamily="18" charset="-127"/>
                <a:ea typeface="HY강B" pitchFamily="18" charset="-127"/>
              </a:rPr>
              <a:t>&lt;</a:t>
            </a:r>
            <a:r>
              <a:rPr lang="ko-KR" altLang="en-US" sz="2100" dirty="0" smtClean="0">
                <a:solidFill>
                  <a:schemeClr val="tx1"/>
                </a:solidFill>
                <a:latin typeface="HY강B" pitchFamily="18" charset="-127"/>
                <a:ea typeface="HY강B" pitchFamily="18" charset="-127"/>
              </a:rPr>
              <a:t>의문사 </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주어 </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동사</a:t>
            </a:r>
            <a:r>
              <a:rPr lang="en-US" altLang="ko-KR" sz="2100" dirty="0" smtClean="0">
                <a:solidFill>
                  <a:schemeClr val="tx1"/>
                </a:solidFill>
                <a:latin typeface="HY강B" pitchFamily="18" charset="-127"/>
                <a:ea typeface="HY강B" pitchFamily="18" charset="-127"/>
              </a:rPr>
              <a:t>&gt;</a:t>
            </a:r>
            <a:r>
              <a:rPr lang="ko-KR" altLang="en-US" sz="2100" dirty="0" smtClean="0">
                <a:solidFill>
                  <a:schemeClr val="tx1"/>
                </a:solidFill>
                <a:latin typeface="HY강B" pitchFamily="18" charset="-127"/>
                <a:ea typeface="HY강B" pitchFamily="18" charset="-127"/>
              </a:rPr>
              <a:t>의 어순으로 나타낸다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latin typeface="HY강B" pitchFamily="18" charset="-127"/>
                <a:ea typeface="HY강B" pitchFamily="18" charset="-127"/>
              </a:rPr>
              <a:t>Nobody knows. When did the fire break out?</a:t>
            </a:r>
          </a:p>
          <a:p>
            <a:pPr algn="just">
              <a:lnSpc>
                <a:spcPct val="150000"/>
              </a:lnSpc>
            </a:pPr>
            <a:r>
              <a:rPr lang="en-US" altLang="ko-KR" sz="2100" dirty="0" smtClean="0">
                <a:solidFill>
                  <a:schemeClr val="tx1"/>
                </a:solidFill>
                <a:latin typeface="HY강B" pitchFamily="18" charset="-127"/>
                <a:ea typeface="HY강B" pitchFamily="18" charset="-127"/>
              </a:rPr>
              <a:t>→ Nobody knows </a:t>
            </a:r>
            <a:r>
              <a:rPr lang="en-US" altLang="ko-KR" sz="2100" b="1" dirty="0" smtClean="0">
                <a:solidFill>
                  <a:schemeClr val="tx1"/>
                </a:solidFill>
                <a:latin typeface="HY강B" pitchFamily="18" charset="-127"/>
                <a:ea typeface="HY강B" pitchFamily="18" charset="-127"/>
              </a:rPr>
              <a:t>when the fire broke out</a:t>
            </a:r>
            <a:r>
              <a:rPr lang="en-US" altLang="ko-KR" sz="2100" dirty="0" smtClean="0">
                <a:solidFill>
                  <a:schemeClr val="tx1"/>
                </a:solidFill>
                <a:latin typeface="HY강B" pitchFamily="18" charset="-127"/>
                <a:ea typeface="HY강B" pitchFamily="18" charset="-127"/>
              </a:rPr>
              <a:t>.</a:t>
            </a:r>
          </a:p>
          <a:p>
            <a:pPr lvl="0" algn="just">
              <a:lnSpc>
                <a:spcPct val="150000"/>
              </a:lnSpc>
            </a:pPr>
            <a:r>
              <a:rPr lang="en-US" altLang="ko-KR" sz="2600" b="1" dirty="0" smtClean="0">
                <a:solidFill>
                  <a:srgbClr val="002060"/>
                </a:solidFill>
                <a:latin typeface="HY강B" pitchFamily="18" charset="-127"/>
                <a:ea typeface="HY강B" pitchFamily="18" charset="-127"/>
              </a:rPr>
              <a:t>3. </a:t>
            </a:r>
            <a:r>
              <a:rPr lang="ko-KR" altLang="en-US" sz="2600" b="1" dirty="0" smtClean="0">
                <a:solidFill>
                  <a:srgbClr val="002060"/>
                </a:solidFill>
                <a:latin typeface="HY강B" pitchFamily="18" charset="-127"/>
                <a:ea typeface="HY강B" pitchFamily="18" charset="-127"/>
              </a:rPr>
              <a:t>주의해야 할 </a:t>
            </a:r>
            <a:r>
              <a:rPr lang="ko-KR" altLang="en-US" sz="2600" b="1" dirty="0">
                <a:solidFill>
                  <a:srgbClr val="002060"/>
                </a:solidFill>
                <a:latin typeface="HY강B" pitchFamily="18" charset="-127"/>
                <a:ea typeface="HY강B" pitchFamily="18" charset="-127"/>
              </a:rPr>
              <a:t>간접의문문</a:t>
            </a:r>
          </a:p>
          <a:p>
            <a:pPr algn="just">
              <a:lnSpc>
                <a:spcPct val="150000"/>
              </a:lnSpc>
            </a:pPr>
            <a:r>
              <a:rPr lang="ko-KR" altLang="en-US" sz="2100" dirty="0" smtClean="0">
                <a:solidFill>
                  <a:schemeClr val="tx1"/>
                </a:solidFill>
                <a:latin typeface="HY강B" pitchFamily="18" charset="-127"/>
                <a:ea typeface="HY강B" pitchFamily="18" charset="-127"/>
              </a:rPr>
              <a:t>주절이 동사가 </a:t>
            </a:r>
            <a:r>
              <a:rPr lang="en-US" altLang="ko-KR" sz="2100" dirty="0" smtClean="0">
                <a:solidFill>
                  <a:schemeClr val="tx1"/>
                </a:solidFill>
                <a:latin typeface="HY강B" pitchFamily="18" charset="-127"/>
                <a:ea typeface="HY강B" pitchFamily="18" charset="-127"/>
              </a:rPr>
              <a:t>think, imagine, suppose guess </a:t>
            </a:r>
            <a:r>
              <a:rPr lang="ko-KR" altLang="en-US" sz="2100" dirty="0" smtClean="0">
                <a:solidFill>
                  <a:schemeClr val="tx1"/>
                </a:solidFill>
                <a:latin typeface="HY강B" pitchFamily="18" charset="-127"/>
                <a:ea typeface="HY강B" pitchFamily="18" charset="-127"/>
              </a:rPr>
              <a:t>등인 경우에는 의문사를 주절의 맨 앞에 써서 간접의문문을 만든다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latin typeface="HY강B" pitchFamily="18" charset="-127"/>
                <a:ea typeface="HY강B" pitchFamily="18" charset="-127"/>
              </a:rPr>
              <a:t>Do you suppose? + When will they finish the report?</a:t>
            </a:r>
          </a:p>
          <a:p>
            <a:pPr algn="just">
              <a:lnSpc>
                <a:spcPct val="150000"/>
              </a:lnSpc>
            </a:pPr>
            <a:r>
              <a:rPr lang="en-US" altLang="ko-KR" sz="2100" b="1" dirty="0" smtClean="0">
                <a:solidFill>
                  <a:schemeClr val="tx1"/>
                </a:solidFill>
                <a:latin typeface="HY강B" pitchFamily="18" charset="-127"/>
                <a:ea typeface="HY강B" pitchFamily="18" charset="-127"/>
              </a:rPr>
              <a:t>→ When</a:t>
            </a:r>
            <a:r>
              <a:rPr lang="en-US" altLang="ko-KR" sz="2100" dirty="0" smtClean="0">
                <a:solidFill>
                  <a:schemeClr val="tx1"/>
                </a:solidFill>
                <a:latin typeface="HY강B" pitchFamily="18" charset="-127"/>
                <a:ea typeface="HY강B" pitchFamily="18" charset="-127"/>
              </a:rPr>
              <a:t> do you suppose </a:t>
            </a:r>
            <a:r>
              <a:rPr lang="en-US" altLang="ko-KR" sz="2100" b="1" dirty="0" smtClean="0">
                <a:solidFill>
                  <a:schemeClr val="tx1"/>
                </a:solidFill>
                <a:latin typeface="HY강B" pitchFamily="18" charset="-127"/>
                <a:ea typeface="HY강B" pitchFamily="18" charset="-127"/>
              </a:rPr>
              <a:t>they will finish </a:t>
            </a:r>
            <a:r>
              <a:rPr lang="en-US" altLang="ko-KR" sz="2100" dirty="0" smtClean="0">
                <a:solidFill>
                  <a:schemeClr val="tx1"/>
                </a:solidFill>
                <a:latin typeface="HY강B" pitchFamily="18" charset="-127"/>
                <a:ea typeface="HY강B" pitchFamily="18" charset="-127"/>
              </a:rPr>
              <a:t>the report?</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간접의문문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1. </a:t>
            </a:r>
            <a:r>
              <a:rPr lang="ko-KR" altLang="en-US" sz="2800" b="1" dirty="0">
                <a:solidFill>
                  <a:schemeClr val="bg1"/>
                </a:solidFill>
                <a:latin typeface="HY강B" pitchFamily="18" charset="-127"/>
                <a:ea typeface="HY강B" pitchFamily="18" charset="-127"/>
              </a:rPr>
              <a:t>문장의 종류 </a:t>
            </a:r>
            <a:r>
              <a:rPr lang="en-US" altLang="ko-KR" sz="2800" b="1" dirty="0">
                <a:solidFill>
                  <a:schemeClr val="bg1"/>
                </a:solidFill>
                <a:latin typeface="HY신명조"/>
                <a:ea typeface="HY신명조"/>
              </a:rPr>
              <a:t>Ⅰ</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A</a:t>
            </a:r>
            <a:endParaRPr lang="ko-KR" altLang="en-US" sz="3200" dirty="0">
              <a:solidFill>
                <a:srgbClr val="FFFF00"/>
              </a:solidFill>
            </a:endParaRPr>
          </a:p>
        </p:txBody>
      </p:sp>
    </p:spTree>
    <p:extLst>
      <p:ext uri="{BB962C8B-B14F-4D97-AF65-F5344CB8AC3E}">
        <p14:creationId xmlns:p14="http://schemas.microsoft.com/office/powerpoint/2010/main" val="2662001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5157156"/>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42900" indent="-342900" algn="just">
              <a:lnSpc>
                <a:spcPct val="150000"/>
              </a:lnSpc>
              <a:buFontTx/>
              <a:buChar char="-"/>
            </a:pPr>
            <a:r>
              <a:rPr lang="ko-KR" altLang="en-US" sz="2100" dirty="0" smtClean="0">
                <a:solidFill>
                  <a:schemeClr val="tx1"/>
                </a:solidFill>
                <a:latin typeface="HY강B" pitchFamily="18" charset="-127"/>
                <a:ea typeface="HY강B" pitchFamily="18" charset="-127"/>
              </a:rPr>
              <a:t>자신의 말에 대해 사실을 확인하거나 동의를 구할 때 사용</a:t>
            </a:r>
            <a:endParaRPr lang="en-US" altLang="ko-KR" sz="2100" dirty="0">
              <a:solidFill>
                <a:schemeClr val="tx1"/>
              </a:solidFill>
              <a:latin typeface="HY강B" pitchFamily="18" charset="-127"/>
              <a:ea typeface="HY강B" pitchFamily="18" charset="-127"/>
            </a:endParaRPr>
          </a:p>
          <a:p>
            <a:pPr marL="342900" indent="-342900" algn="just">
              <a:lnSpc>
                <a:spcPct val="150000"/>
              </a:lnSpc>
              <a:buFontTx/>
              <a:buChar char="-"/>
            </a:pPr>
            <a:r>
              <a:rPr lang="ko-KR" altLang="en-US" sz="2100" dirty="0" smtClean="0">
                <a:solidFill>
                  <a:schemeClr val="tx1"/>
                </a:solidFill>
                <a:latin typeface="HY강B" pitchFamily="18" charset="-127"/>
                <a:ea typeface="HY강B" pitchFamily="18" charset="-127"/>
              </a:rPr>
              <a:t>긍정의 문장에는 부정형으로</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부정의 문장에는 </a:t>
            </a:r>
            <a:r>
              <a:rPr lang="ko-KR" altLang="en-US" sz="2100" dirty="0" err="1" smtClean="0">
                <a:solidFill>
                  <a:schemeClr val="tx1"/>
                </a:solidFill>
                <a:latin typeface="HY강B" pitchFamily="18" charset="-127"/>
                <a:ea typeface="HY강B" pitchFamily="18" charset="-127"/>
              </a:rPr>
              <a:t>긍정형으로</a:t>
            </a:r>
            <a:r>
              <a:rPr lang="ko-KR" altLang="en-US" sz="2100" dirty="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나타내고 앞 문장의 주어를 대명사로 바꿔 쓰고 부정형일 때는 반드시 </a:t>
            </a:r>
            <a:r>
              <a:rPr lang="ko-KR" altLang="en-US" sz="2100" dirty="0" err="1" smtClean="0">
                <a:solidFill>
                  <a:schemeClr val="tx1"/>
                </a:solidFill>
                <a:latin typeface="HY강B" pitchFamily="18" charset="-127"/>
                <a:ea typeface="HY강B" pitchFamily="18" charset="-127"/>
              </a:rPr>
              <a:t>축약형으로</a:t>
            </a:r>
            <a:r>
              <a:rPr lang="ko-KR" altLang="en-US" sz="2100" dirty="0" smtClean="0">
                <a:solidFill>
                  <a:schemeClr val="tx1"/>
                </a:solidFill>
                <a:latin typeface="HY강B" pitchFamily="18" charset="-127"/>
                <a:ea typeface="HY강B" pitchFamily="18" charset="-127"/>
              </a:rPr>
              <a:t> 쓴다</a:t>
            </a:r>
            <a:r>
              <a:rPr lang="en-US" altLang="ko-KR" sz="2100" dirty="0" smtClean="0">
                <a:solidFill>
                  <a:schemeClr val="tx1"/>
                </a:solidFill>
                <a:latin typeface="HY강B" pitchFamily="18" charset="-127"/>
                <a:ea typeface="HY강B" pitchFamily="18" charset="-127"/>
              </a:rPr>
              <a:t>.</a:t>
            </a:r>
          </a:p>
          <a:p>
            <a:pPr algn="just">
              <a:lnSpc>
                <a:spcPct val="150000"/>
              </a:lnSpc>
            </a:pPr>
            <a:r>
              <a:rPr lang="en-US" altLang="ko-KR" sz="2600" b="1" dirty="0">
                <a:solidFill>
                  <a:srgbClr val="002060"/>
                </a:solidFill>
                <a:latin typeface="HY강B" pitchFamily="18" charset="-127"/>
                <a:ea typeface="HY강B" pitchFamily="18" charset="-127"/>
              </a:rPr>
              <a:t>1</a:t>
            </a:r>
            <a:r>
              <a:rPr lang="en-US" altLang="ko-KR" sz="2600" b="1" dirty="0" smtClean="0">
                <a:solidFill>
                  <a:srgbClr val="002060"/>
                </a:solidFill>
                <a:latin typeface="HY강B" pitchFamily="18" charset="-127"/>
                <a:ea typeface="HY강B" pitchFamily="18" charset="-127"/>
              </a:rPr>
              <a:t>. </a:t>
            </a:r>
            <a:r>
              <a:rPr lang="ko-KR" altLang="en-US" sz="2600" b="1" dirty="0" smtClean="0">
                <a:solidFill>
                  <a:srgbClr val="002060"/>
                </a:solidFill>
                <a:latin typeface="HY강B" pitchFamily="18" charset="-127"/>
                <a:ea typeface="HY강B" pitchFamily="18" charset="-127"/>
              </a:rPr>
              <a:t>조동사나 </a:t>
            </a:r>
            <a:r>
              <a:rPr lang="en-US" altLang="ko-KR" sz="2600" b="1" dirty="0" smtClean="0">
                <a:solidFill>
                  <a:srgbClr val="002060"/>
                </a:solidFill>
                <a:latin typeface="HY강B" pitchFamily="18" charset="-127"/>
                <a:ea typeface="HY강B" pitchFamily="18" charset="-127"/>
              </a:rPr>
              <a:t>be</a:t>
            </a:r>
            <a:r>
              <a:rPr lang="ko-KR" altLang="en-US" sz="2600" b="1" dirty="0" smtClean="0">
                <a:solidFill>
                  <a:srgbClr val="002060"/>
                </a:solidFill>
                <a:latin typeface="HY강B" pitchFamily="18" charset="-127"/>
                <a:ea typeface="HY강B" pitchFamily="18" charset="-127"/>
              </a:rPr>
              <a:t>동사가 있는 문장</a:t>
            </a:r>
          </a:p>
          <a:p>
            <a:pPr algn="just">
              <a:lnSpc>
                <a:spcPct val="150000"/>
              </a:lnSpc>
            </a:pPr>
            <a:r>
              <a:rPr lang="ko-KR" altLang="en-US" sz="2100" dirty="0" smtClean="0">
                <a:solidFill>
                  <a:schemeClr val="tx1"/>
                </a:solidFill>
                <a:latin typeface="HY강B" pitchFamily="18" charset="-127"/>
                <a:ea typeface="HY강B" pitchFamily="18" charset="-127"/>
              </a:rPr>
              <a:t>앞 문장의 조동사나 </a:t>
            </a:r>
            <a:r>
              <a:rPr lang="en-US" altLang="ko-KR" sz="2100" dirty="0" smtClean="0">
                <a:solidFill>
                  <a:schemeClr val="tx1"/>
                </a:solidFill>
                <a:latin typeface="HY강B" pitchFamily="18" charset="-127"/>
                <a:ea typeface="HY강B" pitchFamily="18" charset="-127"/>
              </a:rPr>
              <a:t>be</a:t>
            </a:r>
            <a:r>
              <a:rPr lang="ko-KR" altLang="en-US" sz="2100" dirty="0" smtClean="0">
                <a:solidFill>
                  <a:schemeClr val="tx1"/>
                </a:solidFill>
                <a:latin typeface="HY강B" pitchFamily="18" charset="-127"/>
                <a:ea typeface="HY강B" pitchFamily="18" charset="-127"/>
              </a:rPr>
              <a:t>동사를 사용한다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Dolphins can’t talk, </a:t>
            </a:r>
            <a:r>
              <a:rPr lang="en-US" altLang="ko-KR" sz="2100" b="1" dirty="0" smtClean="0">
                <a:solidFill>
                  <a:schemeClr val="tx1"/>
                </a:solidFill>
                <a:ea typeface="HY강B" pitchFamily="18" charset="-127"/>
              </a:rPr>
              <a:t>can they</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Kevin is your uncle, </a:t>
            </a:r>
            <a:r>
              <a:rPr lang="en-US" altLang="ko-KR" sz="2100" b="1" dirty="0" smtClean="0">
                <a:solidFill>
                  <a:schemeClr val="tx1"/>
                </a:solidFill>
                <a:ea typeface="HY강B" pitchFamily="18" charset="-127"/>
              </a:rPr>
              <a:t>isn’t he</a:t>
            </a:r>
            <a:r>
              <a:rPr lang="en-US" altLang="ko-KR" sz="2100" dirty="0" smtClean="0">
                <a:solidFill>
                  <a:schemeClr val="tx1"/>
                </a:solidFill>
                <a:ea typeface="HY강B" pitchFamily="18" charset="-127"/>
              </a:rPr>
              <a:t>?</a:t>
            </a:r>
          </a:p>
          <a:p>
            <a:pPr algn="just">
              <a:lnSpc>
                <a:spcPct val="150000"/>
              </a:lnSpc>
            </a:pPr>
            <a:r>
              <a:rPr lang="en-US" altLang="ko-KR" sz="2100" dirty="0" smtClean="0">
                <a:solidFill>
                  <a:schemeClr val="tx1"/>
                </a:solidFill>
                <a:ea typeface="HY강B" pitchFamily="18" charset="-127"/>
              </a:rPr>
              <a:t>− Yes, he is.  /  No, he isn’t.</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부가의문문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1. </a:t>
            </a:r>
            <a:r>
              <a:rPr lang="ko-KR" altLang="en-US" sz="2800" b="1" dirty="0">
                <a:solidFill>
                  <a:schemeClr val="bg1"/>
                </a:solidFill>
                <a:latin typeface="HY강B" pitchFamily="18" charset="-127"/>
                <a:ea typeface="HY강B" pitchFamily="18" charset="-127"/>
              </a:rPr>
              <a:t>문장의 종류 </a:t>
            </a:r>
            <a:r>
              <a:rPr lang="en-US" altLang="ko-KR" sz="2800" b="1" dirty="0">
                <a:solidFill>
                  <a:schemeClr val="bg1"/>
                </a:solidFill>
                <a:latin typeface="HY신명조"/>
                <a:ea typeface="HY신명조"/>
              </a:rPr>
              <a:t>Ⅰ</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B</a:t>
            </a:r>
            <a:endParaRPr lang="ko-KR" altLang="en-US" sz="3200" dirty="0">
              <a:solidFill>
                <a:srgbClr val="FFFF00"/>
              </a:solidFill>
            </a:endParaRPr>
          </a:p>
        </p:txBody>
      </p:sp>
    </p:spTree>
    <p:extLst>
      <p:ext uri="{BB962C8B-B14F-4D97-AF65-F5344CB8AC3E}">
        <p14:creationId xmlns:p14="http://schemas.microsoft.com/office/powerpoint/2010/main" val="42394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2664260"/>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a:solidFill>
                  <a:srgbClr val="002060"/>
                </a:solidFill>
                <a:latin typeface="HY강B" pitchFamily="18" charset="-127"/>
                <a:ea typeface="HY강B" pitchFamily="18" charset="-127"/>
              </a:rPr>
              <a:t>2</a:t>
            </a:r>
            <a:r>
              <a:rPr lang="en-US" altLang="ko-KR" sz="2600" b="1" dirty="0" smtClean="0">
                <a:solidFill>
                  <a:srgbClr val="002060"/>
                </a:solidFill>
                <a:latin typeface="HY강B" pitchFamily="18" charset="-127"/>
                <a:ea typeface="HY강B" pitchFamily="18" charset="-127"/>
              </a:rPr>
              <a:t>. </a:t>
            </a:r>
            <a:r>
              <a:rPr lang="ko-KR" altLang="en-US" sz="2600" b="1" dirty="0" smtClean="0">
                <a:solidFill>
                  <a:srgbClr val="002060"/>
                </a:solidFill>
                <a:latin typeface="HY강B" pitchFamily="18" charset="-127"/>
                <a:ea typeface="HY강B" pitchFamily="18" charset="-127"/>
              </a:rPr>
              <a:t>일반동사가 있는 문장</a:t>
            </a:r>
          </a:p>
          <a:p>
            <a:pPr algn="just">
              <a:lnSpc>
                <a:spcPct val="150000"/>
              </a:lnSpc>
            </a:pPr>
            <a:r>
              <a:rPr lang="ko-KR" altLang="en-US" sz="2100" dirty="0" smtClean="0">
                <a:solidFill>
                  <a:schemeClr val="tx1"/>
                </a:solidFill>
                <a:latin typeface="HY강B" pitchFamily="18" charset="-127"/>
                <a:ea typeface="HY강B" pitchFamily="18" charset="-127"/>
              </a:rPr>
              <a:t>주어의 인칭이나 시제에 따라 </a:t>
            </a:r>
            <a:r>
              <a:rPr lang="en-US" altLang="ko-KR" sz="2100" dirty="0" smtClean="0">
                <a:solidFill>
                  <a:schemeClr val="tx1"/>
                </a:solidFill>
                <a:latin typeface="HY강B" pitchFamily="18" charset="-127"/>
                <a:ea typeface="HY강B" pitchFamily="18" charset="-127"/>
              </a:rPr>
              <a:t>do, does, did</a:t>
            </a:r>
            <a:r>
              <a:rPr lang="ko-KR" altLang="en-US" sz="2100" dirty="0" smtClean="0">
                <a:solidFill>
                  <a:schemeClr val="tx1"/>
                </a:solidFill>
                <a:latin typeface="HY강B" pitchFamily="18" charset="-127"/>
                <a:ea typeface="HY강B" pitchFamily="18" charset="-127"/>
              </a:rPr>
              <a:t>를 사용한다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The  building  has  an  elevator, </a:t>
            </a:r>
            <a:r>
              <a:rPr lang="en-US" altLang="ko-KR" sz="2100" b="1" dirty="0" smtClean="0">
                <a:solidFill>
                  <a:schemeClr val="tx1"/>
                </a:solidFill>
                <a:ea typeface="HY강B" pitchFamily="18" charset="-127"/>
              </a:rPr>
              <a:t>doesn’t  it</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She didn’t  wait  for  you, </a:t>
            </a:r>
            <a:r>
              <a:rPr lang="en-US" altLang="ko-KR" sz="2100" b="1" dirty="0" smtClean="0">
                <a:solidFill>
                  <a:schemeClr val="tx1"/>
                </a:solidFill>
                <a:ea typeface="HY강B" pitchFamily="18" charset="-127"/>
              </a:rPr>
              <a:t>did  she</a:t>
            </a:r>
            <a:r>
              <a:rPr lang="en-US" altLang="ko-KR" sz="2100" dirty="0" smtClean="0">
                <a:solidFill>
                  <a:schemeClr val="tx1"/>
                </a:solidFill>
                <a:ea typeface="HY강B" pitchFamily="18" charset="-127"/>
              </a:rPr>
              <a:t>?</a:t>
            </a:r>
          </a:p>
          <a:p>
            <a:pPr algn="just">
              <a:lnSpc>
                <a:spcPct val="150000"/>
              </a:lnSpc>
            </a:pPr>
            <a:r>
              <a:rPr lang="en-US" altLang="ko-KR" sz="2100" dirty="0">
                <a:solidFill>
                  <a:schemeClr val="tx1"/>
                </a:solidFill>
                <a:ea typeface="HY강B" pitchFamily="18" charset="-127"/>
              </a:rPr>
              <a:t>−</a:t>
            </a:r>
            <a:r>
              <a:rPr lang="en-US" altLang="ko-KR" sz="2100" dirty="0" smtClean="0">
                <a:solidFill>
                  <a:schemeClr val="tx1"/>
                </a:solidFill>
                <a:ea typeface="HY강B" pitchFamily="18" charset="-127"/>
              </a:rPr>
              <a:t> Yes, she did.  /  No, she didn’t.</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부가의문문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1. </a:t>
            </a:r>
            <a:r>
              <a:rPr lang="ko-KR" altLang="en-US" sz="2800" b="1" dirty="0">
                <a:solidFill>
                  <a:schemeClr val="bg1"/>
                </a:solidFill>
                <a:latin typeface="HY강B" pitchFamily="18" charset="-127"/>
                <a:ea typeface="HY강B" pitchFamily="18" charset="-127"/>
              </a:rPr>
              <a:t>문장의 종류 </a:t>
            </a:r>
            <a:r>
              <a:rPr lang="en-US" altLang="ko-KR" sz="2800" b="1" dirty="0">
                <a:solidFill>
                  <a:schemeClr val="bg1"/>
                </a:solidFill>
                <a:latin typeface="HY신명조"/>
                <a:ea typeface="HY신명조"/>
              </a:rPr>
              <a:t>Ⅰ</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B</a:t>
            </a:r>
            <a:endParaRPr lang="ko-KR" altLang="en-US" sz="3200" dirty="0">
              <a:solidFill>
                <a:srgbClr val="FFFF00"/>
              </a:solidFill>
            </a:endParaRPr>
          </a:p>
        </p:txBody>
      </p:sp>
      <p:sp>
        <p:nvSpPr>
          <p:cNvPr id="9" name="순서도: 대체 처리 8"/>
          <p:cNvSpPr/>
          <p:nvPr/>
        </p:nvSpPr>
        <p:spPr>
          <a:xfrm>
            <a:off x="1475656" y="4941168"/>
            <a:ext cx="7416824" cy="1656184"/>
          </a:xfrm>
          <a:prstGeom prst="flowChartAlternateProcess">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명령문의 부가의문문</a:t>
            </a:r>
            <a:r>
              <a:rPr lang="en-US" altLang="ko-KR" sz="2100" dirty="0" smtClean="0">
                <a:solidFill>
                  <a:schemeClr val="tx1"/>
                </a:solidFill>
                <a:ea typeface="HY강B" pitchFamily="18" charset="-127"/>
              </a:rPr>
              <a:t>:  will you?</a:t>
            </a:r>
          </a:p>
          <a:p>
            <a:pPr marL="342900" indent="-342900">
              <a:buFont typeface="Arial" panose="020B0604020202020204" pitchFamily="34" charset="0"/>
              <a:buChar char="•"/>
            </a:pPr>
            <a:r>
              <a:rPr lang="en-US" altLang="ko-KR" sz="2100" dirty="0" smtClean="0">
                <a:solidFill>
                  <a:schemeClr val="tx1"/>
                </a:solidFill>
                <a:ea typeface="HY강B" pitchFamily="18" charset="-127"/>
              </a:rPr>
              <a:t>Please show me the album, will you?</a:t>
            </a:r>
          </a:p>
          <a:p>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청유문의 부가의문문</a:t>
            </a:r>
            <a:r>
              <a:rPr lang="en-US" altLang="ko-KR" sz="2100" dirty="0" smtClean="0">
                <a:solidFill>
                  <a:schemeClr val="tx1"/>
                </a:solidFill>
                <a:ea typeface="HY강B" pitchFamily="18" charset="-127"/>
              </a:rPr>
              <a:t>:  shall we?</a:t>
            </a:r>
          </a:p>
          <a:p>
            <a:pPr marL="342900" indent="-342900">
              <a:buFont typeface="Arial" panose="020B0604020202020204" pitchFamily="34" charset="0"/>
              <a:buChar char="•"/>
            </a:pPr>
            <a:r>
              <a:rPr lang="en-US" altLang="ko-KR" sz="2100" dirty="0" smtClean="0">
                <a:solidFill>
                  <a:schemeClr val="tx1"/>
                </a:solidFill>
                <a:ea typeface="HY강B" pitchFamily="18" charset="-127"/>
              </a:rPr>
              <a:t>Let’s have dinner at the Chinese restaurant, shall we?</a:t>
            </a:r>
          </a:p>
        </p:txBody>
      </p:sp>
      <p:sp>
        <p:nvSpPr>
          <p:cNvPr id="10" name="오각형 9"/>
          <p:cNvSpPr/>
          <p:nvPr/>
        </p:nvSpPr>
        <p:spPr>
          <a:xfrm>
            <a:off x="951787" y="4509120"/>
            <a:ext cx="2052353" cy="432048"/>
          </a:xfrm>
          <a:prstGeom prst="homePlat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rgbClr val="FF0066"/>
                </a:solidFill>
              </a:rPr>
              <a:t>Plus </a:t>
            </a:r>
            <a:r>
              <a:rPr lang="en-US" altLang="ko-KR" dirty="0" smtClean="0">
                <a:solidFill>
                  <a:schemeClr val="tx1"/>
                </a:solidFill>
              </a:rPr>
              <a:t>Grammar</a:t>
            </a:r>
            <a:endParaRPr lang="ko-KR" altLang="en-US" dirty="0">
              <a:solidFill>
                <a:schemeClr val="tx1"/>
              </a:solidFill>
            </a:endParaRPr>
          </a:p>
        </p:txBody>
      </p:sp>
    </p:spTree>
    <p:extLst>
      <p:ext uri="{BB962C8B-B14F-4D97-AF65-F5344CB8AC3E}">
        <p14:creationId xmlns:p14="http://schemas.microsoft.com/office/powerpoint/2010/main" val="2875566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4464460"/>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ko-KR" altLang="en-US" sz="2100" dirty="0" smtClean="0">
                <a:solidFill>
                  <a:schemeClr val="tx1"/>
                </a:solidFill>
                <a:ea typeface="HY강B" pitchFamily="18" charset="-127"/>
              </a:rPr>
              <a:t>부정형으로 시작하는 의문문이며</a:t>
            </a:r>
            <a:r>
              <a:rPr lang="en-US" altLang="ko-KR" sz="2100" dirty="0" smtClean="0">
                <a:solidFill>
                  <a:schemeClr val="tx1"/>
                </a:solidFill>
                <a:ea typeface="HY강B" pitchFamily="18" charset="-127"/>
              </a:rPr>
              <a:t>, not </a:t>
            </a:r>
            <a:r>
              <a:rPr lang="ko-KR" altLang="en-US" sz="2100" dirty="0" smtClean="0">
                <a:solidFill>
                  <a:schemeClr val="tx1"/>
                </a:solidFill>
                <a:ea typeface="HY강B" pitchFamily="18" charset="-127"/>
              </a:rPr>
              <a:t>이 축약된 형태로 쓴다</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부정의문문에 대한 대답은 우리말 해석과 상관없이 대답하고자 하는 내용이 긍정이면 </a:t>
            </a:r>
            <a:r>
              <a:rPr lang="en-US" altLang="ko-KR" sz="2100" dirty="0" smtClean="0">
                <a:solidFill>
                  <a:schemeClr val="tx1"/>
                </a:solidFill>
                <a:ea typeface="HY강B" pitchFamily="18" charset="-127"/>
              </a:rPr>
              <a:t>Yes, </a:t>
            </a:r>
            <a:r>
              <a:rPr lang="ko-KR" altLang="en-US" sz="2100" dirty="0" smtClean="0">
                <a:solidFill>
                  <a:schemeClr val="tx1"/>
                </a:solidFill>
                <a:ea typeface="HY강B" pitchFamily="18" charset="-127"/>
              </a:rPr>
              <a:t>부정이면 </a:t>
            </a:r>
            <a:r>
              <a:rPr lang="en-US" altLang="ko-KR" sz="2100" dirty="0" smtClean="0">
                <a:solidFill>
                  <a:schemeClr val="tx1"/>
                </a:solidFill>
                <a:ea typeface="HY강B" pitchFamily="18" charset="-127"/>
              </a:rPr>
              <a:t>No</a:t>
            </a:r>
            <a:r>
              <a:rPr lang="ko-KR" altLang="en-US" sz="2100" dirty="0" smtClean="0">
                <a:solidFill>
                  <a:schemeClr val="tx1"/>
                </a:solidFill>
                <a:ea typeface="HY강B" pitchFamily="18" charset="-127"/>
              </a:rPr>
              <a:t>로 한다</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b="1" dirty="0" smtClean="0">
                <a:solidFill>
                  <a:schemeClr val="tx1"/>
                </a:solidFill>
                <a:ea typeface="HY강B" pitchFamily="18" charset="-127"/>
              </a:rPr>
              <a:t>Aren’t</a:t>
            </a:r>
            <a:r>
              <a:rPr lang="en-US" altLang="ko-KR" sz="2100" dirty="0" smtClean="0">
                <a:solidFill>
                  <a:schemeClr val="tx1"/>
                </a:solidFill>
                <a:ea typeface="HY강B" pitchFamily="18" charset="-127"/>
              </a:rPr>
              <a:t>  the students football players?</a:t>
            </a:r>
          </a:p>
          <a:p>
            <a:pPr algn="just">
              <a:lnSpc>
                <a:spcPct val="150000"/>
              </a:lnSpc>
            </a:pPr>
            <a:r>
              <a:rPr lang="en-US" altLang="ko-KR" sz="2100" dirty="0" smtClean="0">
                <a:solidFill>
                  <a:schemeClr val="tx1"/>
                </a:solidFill>
                <a:ea typeface="HY강B" pitchFamily="18" charset="-127"/>
              </a:rPr>
              <a:t>− Yes, they are. </a:t>
            </a:r>
            <a:r>
              <a:rPr lang="en-US" altLang="ko-KR" sz="2100" dirty="0">
                <a:solidFill>
                  <a:schemeClr val="tx1"/>
                </a:solidFill>
                <a:ea typeface="HY강B" pitchFamily="18" charset="-127"/>
              </a:rPr>
              <a:t> </a:t>
            </a:r>
            <a:r>
              <a:rPr lang="en-US" altLang="ko-KR" sz="2100" dirty="0" smtClean="0">
                <a:solidFill>
                  <a:schemeClr val="tx1"/>
                </a:solidFill>
                <a:ea typeface="HY강B" pitchFamily="18" charset="-127"/>
              </a:rPr>
              <a:t>/  No, they aren’t.</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부</a:t>
            </a:r>
            <a:r>
              <a:rPr lang="ko-KR" altLang="en-US" sz="2400" dirty="0">
                <a:solidFill>
                  <a:schemeClr val="bg1"/>
                </a:solidFill>
                <a:latin typeface="HY강B" pitchFamily="18" charset="-127"/>
                <a:ea typeface="HY강B" pitchFamily="18" charset="-127"/>
              </a:rPr>
              <a:t>정</a:t>
            </a:r>
            <a:r>
              <a:rPr lang="ko-KR" altLang="en-US" sz="2400" dirty="0" smtClean="0">
                <a:solidFill>
                  <a:schemeClr val="bg1"/>
                </a:solidFill>
                <a:latin typeface="HY강B" pitchFamily="18" charset="-127"/>
                <a:ea typeface="HY강B" pitchFamily="18" charset="-127"/>
              </a:rPr>
              <a:t>의문문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1. </a:t>
            </a:r>
            <a:r>
              <a:rPr lang="ko-KR" altLang="en-US" sz="2800" b="1" dirty="0">
                <a:solidFill>
                  <a:schemeClr val="bg1"/>
                </a:solidFill>
                <a:latin typeface="HY강B" pitchFamily="18" charset="-127"/>
                <a:ea typeface="HY강B" pitchFamily="18" charset="-127"/>
              </a:rPr>
              <a:t>문장의 종류 </a:t>
            </a:r>
            <a:r>
              <a:rPr lang="en-US" altLang="ko-KR" sz="2800" b="1" dirty="0">
                <a:solidFill>
                  <a:schemeClr val="bg1"/>
                </a:solidFill>
                <a:latin typeface="HY신명조"/>
                <a:ea typeface="HY신명조"/>
              </a:rPr>
              <a:t>Ⅰ</a:t>
            </a:r>
            <a:endParaRPr lang="ko-KR" altLang="en-US"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C</a:t>
            </a:r>
            <a:endParaRPr lang="ko-KR" altLang="en-US" sz="3200" dirty="0">
              <a:solidFill>
                <a:srgbClr val="FFFF00"/>
              </a:solidFill>
            </a:endParaRPr>
          </a:p>
        </p:txBody>
      </p:sp>
    </p:spTree>
    <p:extLst>
      <p:ext uri="{BB962C8B-B14F-4D97-AF65-F5344CB8AC3E}">
        <p14:creationId xmlns:p14="http://schemas.microsoft.com/office/powerpoint/2010/main" val="2635244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4680484"/>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smtClean="0">
                <a:solidFill>
                  <a:srgbClr val="002060"/>
                </a:solidFill>
                <a:latin typeface="HY강B" pitchFamily="18" charset="-127"/>
                <a:ea typeface="HY강B" pitchFamily="18" charset="-127"/>
              </a:rPr>
              <a:t>1. </a:t>
            </a:r>
            <a:r>
              <a:rPr lang="ko-KR" altLang="en-US" sz="2600" b="1" dirty="0" smtClean="0">
                <a:solidFill>
                  <a:srgbClr val="002060"/>
                </a:solidFill>
                <a:latin typeface="HY강B" pitchFamily="18" charset="-127"/>
                <a:ea typeface="HY강B" pitchFamily="18" charset="-127"/>
              </a:rPr>
              <a:t>긍정 명령문</a:t>
            </a:r>
            <a:endParaRPr lang="en-US" altLang="ko-KR" sz="2600" b="1" dirty="0" smtClean="0">
              <a:solidFill>
                <a:srgbClr val="002060"/>
              </a:solidFill>
              <a:latin typeface="HY강B" pitchFamily="18" charset="-127"/>
              <a:ea typeface="HY강B" pitchFamily="18" charset="-127"/>
            </a:endParaRPr>
          </a:p>
          <a:p>
            <a:pPr algn="just">
              <a:lnSpc>
                <a:spcPct val="150000"/>
              </a:lnSpc>
            </a:pPr>
            <a:r>
              <a:rPr lang="ko-KR" altLang="en-US" sz="2100" dirty="0" smtClean="0">
                <a:solidFill>
                  <a:schemeClr val="tx1"/>
                </a:solidFill>
                <a:ea typeface="HY강B" pitchFamily="18" charset="-127"/>
              </a:rPr>
              <a:t>주어 </a:t>
            </a:r>
            <a:r>
              <a:rPr lang="en-US" altLang="ko-KR" sz="2100" dirty="0" smtClean="0">
                <a:solidFill>
                  <a:schemeClr val="tx1"/>
                </a:solidFill>
                <a:ea typeface="HY강B" pitchFamily="18" charset="-127"/>
              </a:rPr>
              <a:t>You</a:t>
            </a:r>
            <a:r>
              <a:rPr lang="ko-KR" altLang="en-US" sz="2100" dirty="0" smtClean="0">
                <a:solidFill>
                  <a:schemeClr val="tx1"/>
                </a:solidFill>
                <a:ea typeface="HY강B" pitchFamily="18" charset="-127"/>
              </a:rPr>
              <a:t>를 생략하고 동사원형으로 시작하며</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하라</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는 뜻이다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The baby is sleeping. </a:t>
            </a:r>
            <a:r>
              <a:rPr lang="en-US" altLang="ko-KR" sz="2100" b="1" dirty="0" smtClean="0">
                <a:solidFill>
                  <a:schemeClr val="tx1"/>
                </a:solidFill>
                <a:ea typeface="HY강B" pitchFamily="18" charset="-127"/>
              </a:rPr>
              <a:t>Be</a:t>
            </a:r>
            <a:r>
              <a:rPr lang="en-US" altLang="ko-KR" sz="2100" dirty="0" smtClean="0">
                <a:solidFill>
                  <a:schemeClr val="tx1"/>
                </a:solidFill>
                <a:ea typeface="HY강B" pitchFamily="18" charset="-127"/>
              </a:rPr>
              <a:t> quiet.</a:t>
            </a:r>
          </a:p>
          <a:p>
            <a:pPr algn="just">
              <a:lnSpc>
                <a:spcPct val="150000"/>
              </a:lnSpc>
            </a:pPr>
            <a:r>
              <a:rPr lang="en-US" altLang="ko-KR" sz="2600" b="1" dirty="0" smtClean="0">
                <a:solidFill>
                  <a:srgbClr val="002060"/>
                </a:solidFill>
                <a:latin typeface="HY강B" pitchFamily="18" charset="-127"/>
                <a:ea typeface="HY강B" pitchFamily="18" charset="-127"/>
              </a:rPr>
              <a:t>2. </a:t>
            </a:r>
            <a:r>
              <a:rPr lang="ko-KR" altLang="en-US" sz="2600" b="1" dirty="0" smtClean="0">
                <a:solidFill>
                  <a:srgbClr val="002060"/>
                </a:solidFill>
                <a:latin typeface="HY강B" pitchFamily="18" charset="-127"/>
                <a:ea typeface="HY강B" pitchFamily="18" charset="-127"/>
              </a:rPr>
              <a:t>부정 명령문</a:t>
            </a:r>
            <a:endParaRPr lang="en-US" altLang="ko-KR" sz="2600" b="1" dirty="0" smtClean="0">
              <a:solidFill>
                <a:srgbClr val="002060"/>
              </a:solidFill>
              <a:latin typeface="HY강B" pitchFamily="18" charset="-127"/>
              <a:ea typeface="HY강B" pitchFamily="18" charset="-127"/>
            </a:endParaRPr>
          </a:p>
          <a:p>
            <a:pPr algn="just">
              <a:lnSpc>
                <a:spcPct val="150000"/>
              </a:lnSpc>
            </a:pPr>
            <a:r>
              <a:rPr lang="en-US" altLang="ko-KR" sz="2100" dirty="0" smtClean="0">
                <a:solidFill>
                  <a:schemeClr val="tx1"/>
                </a:solidFill>
                <a:ea typeface="HY강B" pitchFamily="18" charset="-127"/>
              </a:rPr>
              <a:t>&lt;Don’t [Never] + </a:t>
            </a:r>
            <a:r>
              <a:rPr lang="ko-KR" altLang="en-US" sz="2100" dirty="0" smtClean="0">
                <a:solidFill>
                  <a:schemeClr val="tx1"/>
                </a:solidFill>
                <a:ea typeface="HY강B" pitchFamily="18" charset="-127"/>
              </a:rPr>
              <a:t>동사원형 </a:t>
            </a:r>
            <a:r>
              <a:rPr lang="en-US" altLang="ko-KR" sz="2100" dirty="0" smtClean="0">
                <a:solidFill>
                  <a:schemeClr val="tx1"/>
                </a:solidFill>
                <a:ea typeface="HY강B" pitchFamily="18" charset="-127"/>
              </a:rPr>
              <a:t>~ &gt;</a:t>
            </a:r>
            <a:r>
              <a:rPr lang="ko-KR" altLang="en-US" sz="2100" dirty="0" smtClean="0">
                <a:solidFill>
                  <a:schemeClr val="tx1"/>
                </a:solidFill>
                <a:ea typeface="HY강B" pitchFamily="18" charset="-127"/>
              </a:rPr>
              <a:t>의 형태이며</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하기 마라</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는 뜻이다</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dirty="0" smtClean="0">
                <a:solidFill>
                  <a:schemeClr val="tx1"/>
                </a:solidFill>
                <a:ea typeface="HY강B" pitchFamily="18" charset="-127"/>
              </a:rPr>
              <a:t>The animal is dangerous.  </a:t>
            </a:r>
            <a:r>
              <a:rPr lang="en-US" altLang="ko-KR" sz="2100" b="1" dirty="0" smtClean="0">
                <a:solidFill>
                  <a:schemeClr val="tx1"/>
                </a:solidFill>
                <a:ea typeface="HY강B" pitchFamily="18" charset="-127"/>
              </a:rPr>
              <a:t>Don’t go </a:t>
            </a:r>
            <a:r>
              <a:rPr lang="en-US" altLang="ko-KR" sz="2100" dirty="0" smtClean="0">
                <a:solidFill>
                  <a:schemeClr val="tx1"/>
                </a:solidFill>
                <a:ea typeface="HY강B" pitchFamily="18" charset="-127"/>
              </a:rPr>
              <a:t>near it.</a:t>
            </a:r>
          </a:p>
          <a:p>
            <a:pPr algn="just">
              <a:lnSpc>
                <a:spcPct val="150000"/>
              </a:lnSpc>
            </a:pPr>
            <a:r>
              <a:rPr lang="en-US" altLang="ko-KR" sz="2100" i="1" dirty="0" smtClean="0">
                <a:solidFill>
                  <a:schemeClr val="tx1"/>
                </a:solidFill>
                <a:ea typeface="HY강B" pitchFamily="18" charset="-127"/>
              </a:rPr>
              <a:t>cf</a:t>
            </a:r>
            <a:r>
              <a:rPr lang="en-US" altLang="ko-KR" sz="2100" dirty="0" smtClean="0">
                <a:solidFill>
                  <a:schemeClr val="tx1"/>
                </a:solidFill>
                <a:ea typeface="HY강B" pitchFamily="18" charset="-127"/>
              </a:rPr>
              <a:t>.  please</a:t>
            </a:r>
            <a:r>
              <a:rPr lang="ko-KR" altLang="en-US" sz="2100" dirty="0" smtClean="0">
                <a:solidFill>
                  <a:schemeClr val="tx1"/>
                </a:solidFill>
                <a:ea typeface="HY강B" pitchFamily="18" charset="-127"/>
              </a:rPr>
              <a:t>를 문장 앞이나 뒤에 붙이면 공손한 표현이 된다</a:t>
            </a:r>
            <a:r>
              <a:rPr lang="en-US" altLang="ko-KR" sz="2100" dirty="0" smtClean="0">
                <a:solidFill>
                  <a:schemeClr val="tx1"/>
                </a:solidFill>
                <a:ea typeface="HY강B" pitchFamily="18" charset="-127"/>
              </a:rPr>
              <a:t>.</a:t>
            </a:r>
          </a:p>
          <a:p>
            <a:pPr marL="342900" indent="-342900" algn="just">
              <a:lnSpc>
                <a:spcPct val="150000"/>
              </a:lnSpc>
              <a:buFont typeface="Arial" panose="020B0604020202020204" pitchFamily="34" charset="0"/>
              <a:buChar char="•"/>
            </a:pPr>
            <a:r>
              <a:rPr lang="en-US" altLang="ko-KR" sz="2100" b="1" dirty="0" smtClean="0">
                <a:solidFill>
                  <a:schemeClr val="tx1"/>
                </a:solidFill>
                <a:ea typeface="HY강B" pitchFamily="18" charset="-127"/>
              </a:rPr>
              <a:t>Please</a:t>
            </a:r>
            <a:r>
              <a:rPr lang="en-US" altLang="ko-KR" sz="2100" dirty="0" smtClean="0">
                <a:solidFill>
                  <a:schemeClr val="tx1"/>
                </a:solidFill>
                <a:ea typeface="HY강B" pitchFamily="18" charset="-127"/>
              </a:rPr>
              <a:t> do the dishes. = Do the dishes, </a:t>
            </a:r>
            <a:r>
              <a:rPr lang="en-US" altLang="ko-KR" sz="2100" b="1" dirty="0" smtClean="0">
                <a:solidFill>
                  <a:schemeClr val="tx1"/>
                </a:solidFill>
                <a:ea typeface="HY강B" pitchFamily="18" charset="-127"/>
              </a:rPr>
              <a:t>please</a:t>
            </a:r>
            <a:r>
              <a:rPr lang="en-US" altLang="ko-KR" sz="2100" dirty="0" smtClean="0">
                <a:solidFill>
                  <a:schemeClr val="tx1"/>
                </a:solidFill>
                <a:ea typeface="HY강B" pitchFamily="18" charset="-127"/>
              </a:rPr>
              <a:t>.</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명령문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2. </a:t>
            </a:r>
            <a:r>
              <a:rPr lang="ko-KR" altLang="en-US" sz="2800" dirty="0">
                <a:solidFill>
                  <a:schemeClr val="bg1"/>
                </a:solidFill>
                <a:latin typeface="HY강B" pitchFamily="18" charset="-127"/>
                <a:ea typeface="HY강B" pitchFamily="18" charset="-127"/>
              </a:rPr>
              <a:t>문장의 종류 </a:t>
            </a:r>
            <a:r>
              <a:rPr lang="en-US" altLang="ko-KR" sz="2800" b="1" dirty="0" smtClean="0">
                <a:solidFill>
                  <a:schemeClr val="bg1"/>
                </a:solidFill>
                <a:latin typeface="HY신명조"/>
                <a:ea typeface="HY신명조"/>
              </a:rPr>
              <a:t>Ⅱ</a:t>
            </a:r>
            <a:endParaRPr lang="en-US" altLang="ko-KR" sz="2800" b="1" dirty="0">
              <a:solidFill>
                <a:schemeClr val="bg1"/>
              </a:solidFill>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A</a:t>
            </a:r>
            <a:endParaRPr lang="ko-KR" altLang="en-US" sz="3200" dirty="0">
              <a:solidFill>
                <a:srgbClr val="FFFF00"/>
              </a:solidFill>
            </a:endParaRPr>
          </a:p>
        </p:txBody>
      </p:sp>
    </p:spTree>
    <p:extLst>
      <p:ext uri="{BB962C8B-B14F-4D97-AF65-F5344CB8AC3E}">
        <p14:creationId xmlns:p14="http://schemas.microsoft.com/office/powerpoint/2010/main" val="2074192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순서도: 대체 처리 7"/>
          <p:cNvSpPr/>
          <p:nvPr/>
        </p:nvSpPr>
        <p:spPr>
          <a:xfrm>
            <a:off x="284175" y="1700844"/>
            <a:ext cx="8608305" cy="5040524"/>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altLang="ko-KR" sz="2600" b="1" dirty="0">
                <a:solidFill>
                  <a:srgbClr val="002060"/>
                </a:solidFill>
                <a:latin typeface="HY강B" pitchFamily="18" charset="-127"/>
                <a:ea typeface="HY강B" pitchFamily="18" charset="-127"/>
              </a:rPr>
              <a:t>3</a:t>
            </a:r>
            <a:r>
              <a:rPr lang="en-US" altLang="ko-KR" sz="2600" b="1" dirty="0" smtClean="0">
                <a:solidFill>
                  <a:srgbClr val="002060"/>
                </a:solidFill>
                <a:latin typeface="HY강B" pitchFamily="18" charset="-127"/>
                <a:ea typeface="HY강B" pitchFamily="18" charset="-127"/>
              </a:rPr>
              <a:t>. </a:t>
            </a:r>
            <a:r>
              <a:rPr lang="ko-KR" altLang="en-US" sz="2600" b="1" dirty="0" smtClean="0">
                <a:solidFill>
                  <a:srgbClr val="002060"/>
                </a:solidFill>
                <a:latin typeface="HY강B" pitchFamily="18" charset="-127"/>
                <a:ea typeface="HY강B" pitchFamily="18" charset="-127"/>
              </a:rPr>
              <a:t>명령문</a:t>
            </a:r>
            <a:endParaRPr lang="en-US" altLang="ko-KR" sz="2600" b="1" dirty="0" smtClean="0">
              <a:solidFill>
                <a:srgbClr val="002060"/>
              </a:solidFill>
              <a:latin typeface="HY강B" pitchFamily="18" charset="-127"/>
              <a:ea typeface="HY강B" pitchFamily="18" charset="-127"/>
            </a:endParaRPr>
          </a:p>
          <a:p>
            <a:pPr algn="just">
              <a:lnSpc>
                <a:spcPct val="150000"/>
              </a:lnSpc>
            </a:pP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명령문 </a:t>
            </a:r>
            <a:r>
              <a:rPr lang="en-US" altLang="ko-KR" sz="2100" dirty="0" smtClean="0">
                <a:solidFill>
                  <a:schemeClr val="tx1"/>
                </a:solidFill>
                <a:ea typeface="HY강B" pitchFamily="18" charset="-127"/>
              </a:rPr>
              <a:t>~, and …: ‘~</a:t>
            </a:r>
            <a:r>
              <a:rPr lang="ko-KR" altLang="en-US" sz="2100" dirty="0" smtClean="0">
                <a:solidFill>
                  <a:schemeClr val="tx1"/>
                </a:solidFill>
                <a:ea typeface="HY강B" pitchFamily="18" charset="-127"/>
              </a:rPr>
              <a:t>해라</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그러면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할 것이다</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의 뜻이다</a:t>
            </a:r>
            <a:r>
              <a:rPr lang="en-US" altLang="ko-KR" sz="2100" dirty="0" smtClean="0">
                <a:solidFill>
                  <a:schemeClr val="tx1"/>
                </a:solidFill>
                <a:latin typeface="HY강B" pitchFamily="18" charset="-127"/>
                <a:ea typeface="HY강B" pitchFamily="18" charset="-127"/>
              </a:rPr>
              <a:t>. </a:t>
            </a:r>
            <a:r>
              <a:rPr lang="ko-KR" altLang="en-US" sz="2100" dirty="0" smtClean="0">
                <a:solidFill>
                  <a:schemeClr val="tx1"/>
                </a:solidFill>
                <a:latin typeface="HY강B" pitchFamily="18" charset="-127"/>
                <a:ea typeface="HY강B" pitchFamily="18" charset="-127"/>
              </a:rPr>
              <a:t>이 때는 </a:t>
            </a:r>
            <a:r>
              <a:rPr lang="en-US" altLang="ko-KR" sz="2100" dirty="0" smtClean="0">
                <a:solidFill>
                  <a:schemeClr val="tx1"/>
                </a:solidFill>
                <a:latin typeface="HY강B" pitchFamily="18" charset="-127"/>
                <a:ea typeface="HY강B" pitchFamily="18" charset="-127"/>
              </a:rPr>
              <a:t>If</a:t>
            </a:r>
            <a:r>
              <a:rPr lang="ko-KR" altLang="en-US" sz="2100" dirty="0" smtClean="0">
                <a:solidFill>
                  <a:schemeClr val="tx1"/>
                </a:solidFill>
                <a:latin typeface="HY강B" pitchFamily="18" charset="-127"/>
                <a:ea typeface="HY강B" pitchFamily="18" charset="-127"/>
              </a:rPr>
              <a:t>를 사용하여 바꿔 쓸 수 있다</a:t>
            </a:r>
            <a:r>
              <a:rPr lang="en-US" altLang="ko-KR" sz="2100" dirty="0" smtClean="0">
                <a:solidFill>
                  <a:schemeClr val="tx1"/>
                </a:solidFill>
                <a:latin typeface="HY강B" pitchFamily="18" charset="-127"/>
                <a:ea typeface="HY강B" pitchFamily="18" charset="-127"/>
              </a:rPr>
              <a:t>.</a:t>
            </a:r>
          </a:p>
          <a:p>
            <a:pPr marL="342900" indent="-342900" algn="just">
              <a:lnSpc>
                <a:spcPct val="150000"/>
              </a:lnSpc>
              <a:buFont typeface="Arial" panose="020B0604020202020204" pitchFamily="34" charset="0"/>
              <a:buChar char="•"/>
            </a:pPr>
            <a:r>
              <a:rPr lang="en-US" altLang="ko-KR" sz="2100" b="1" dirty="0" smtClean="0">
                <a:solidFill>
                  <a:schemeClr val="tx1"/>
                </a:solidFill>
                <a:ea typeface="HY강B" pitchFamily="18" charset="-127"/>
              </a:rPr>
              <a:t>Help other people</a:t>
            </a:r>
            <a:r>
              <a:rPr lang="en-US" altLang="ko-KR" sz="2100" dirty="0" smtClean="0">
                <a:solidFill>
                  <a:schemeClr val="tx1"/>
                </a:solidFill>
                <a:ea typeface="HY강B" pitchFamily="18" charset="-127"/>
              </a:rPr>
              <a:t>, </a:t>
            </a:r>
            <a:r>
              <a:rPr lang="en-US" altLang="ko-KR" sz="2100" b="1" dirty="0" smtClean="0">
                <a:solidFill>
                  <a:schemeClr val="tx1"/>
                </a:solidFill>
                <a:ea typeface="HY강B" pitchFamily="18" charset="-127"/>
              </a:rPr>
              <a:t>and</a:t>
            </a:r>
            <a:r>
              <a:rPr lang="en-US" altLang="ko-KR" sz="2100" dirty="0" smtClean="0">
                <a:solidFill>
                  <a:schemeClr val="tx1"/>
                </a:solidFill>
                <a:ea typeface="HY강B" pitchFamily="18" charset="-127"/>
              </a:rPr>
              <a:t>  they will help you, too.</a:t>
            </a:r>
          </a:p>
          <a:p>
            <a:pPr algn="just">
              <a:lnSpc>
                <a:spcPct val="150000"/>
              </a:lnSpc>
            </a:pPr>
            <a:r>
              <a:rPr lang="en-US" altLang="ko-KR" sz="2100" b="1" dirty="0" smtClean="0">
                <a:solidFill>
                  <a:schemeClr val="tx1"/>
                </a:solidFill>
                <a:ea typeface="HY강B" pitchFamily="18" charset="-127"/>
              </a:rPr>
              <a:t>→ If</a:t>
            </a:r>
            <a:r>
              <a:rPr lang="en-US" altLang="ko-KR" sz="2100" dirty="0" smtClean="0">
                <a:solidFill>
                  <a:schemeClr val="tx1"/>
                </a:solidFill>
                <a:ea typeface="HY강B" pitchFamily="18" charset="-127"/>
              </a:rPr>
              <a:t>  you help other people, they will help you, too.</a:t>
            </a:r>
          </a:p>
          <a:p>
            <a:pPr algn="just">
              <a:lnSpc>
                <a:spcPct val="150000"/>
              </a:lnSpc>
            </a:pP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명령문 </a:t>
            </a:r>
            <a:r>
              <a:rPr lang="en-US" altLang="ko-KR" sz="2100" dirty="0" smtClean="0">
                <a:solidFill>
                  <a:schemeClr val="tx1"/>
                </a:solidFill>
                <a:ea typeface="HY강B" pitchFamily="18" charset="-127"/>
              </a:rPr>
              <a:t>~, or ...: ‘~</a:t>
            </a:r>
            <a:r>
              <a:rPr lang="ko-KR" altLang="en-US" sz="2100" dirty="0" smtClean="0">
                <a:solidFill>
                  <a:schemeClr val="tx1"/>
                </a:solidFill>
                <a:ea typeface="HY강B" pitchFamily="18" charset="-127"/>
              </a:rPr>
              <a:t>해라</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그렇지 않으면 </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할 것이다</a:t>
            </a:r>
            <a:r>
              <a:rPr lang="en-US" altLang="ko-KR" sz="2100" dirty="0" smtClean="0">
                <a:solidFill>
                  <a:schemeClr val="tx1"/>
                </a:solidFill>
                <a:ea typeface="HY강B" pitchFamily="18" charset="-127"/>
              </a:rPr>
              <a:t>’</a:t>
            </a:r>
            <a:r>
              <a:rPr lang="ko-KR" altLang="en-US" sz="2100" dirty="0" smtClean="0">
                <a:solidFill>
                  <a:schemeClr val="tx1"/>
                </a:solidFill>
                <a:ea typeface="HY강B" pitchFamily="18" charset="-127"/>
              </a:rPr>
              <a:t>의 뜻이다</a:t>
            </a:r>
            <a:r>
              <a:rPr lang="en-US" altLang="ko-KR" sz="2100" dirty="0" smtClean="0">
                <a:solidFill>
                  <a:schemeClr val="tx1"/>
                </a:solidFill>
                <a:ea typeface="HY강B" pitchFamily="18" charset="-127"/>
              </a:rPr>
              <a:t>. </a:t>
            </a:r>
            <a:r>
              <a:rPr lang="ko-KR" altLang="en-US" sz="2100" dirty="0" smtClean="0">
                <a:solidFill>
                  <a:schemeClr val="tx1"/>
                </a:solidFill>
                <a:ea typeface="HY강B" pitchFamily="18" charset="-127"/>
              </a:rPr>
              <a:t>이때는 </a:t>
            </a:r>
            <a:r>
              <a:rPr lang="en-US" altLang="ko-KR" sz="2100" dirty="0" smtClean="0">
                <a:solidFill>
                  <a:schemeClr val="tx1"/>
                </a:solidFill>
                <a:ea typeface="HY강B" pitchFamily="18" charset="-127"/>
              </a:rPr>
              <a:t>If ~ not ...</a:t>
            </a:r>
            <a:r>
              <a:rPr lang="ko-KR" altLang="en-US" sz="2100" dirty="0" smtClean="0">
                <a:solidFill>
                  <a:schemeClr val="tx1"/>
                </a:solidFill>
                <a:ea typeface="HY강B" pitchFamily="18" charset="-127"/>
              </a:rPr>
              <a:t>이나 </a:t>
            </a:r>
            <a:r>
              <a:rPr lang="en-US" altLang="ko-KR" sz="2100" dirty="0" smtClean="0">
                <a:solidFill>
                  <a:schemeClr val="tx1"/>
                </a:solidFill>
                <a:ea typeface="HY강B" pitchFamily="18" charset="-127"/>
              </a:rPr>
              <a:t>Unless</a:t>
            </a:r>
            <a:r>
              <a:rPr lang="ko-KR" altLang="en-US" sz="2100" dirty="0" smtClean="0">
                <a:solidFill>
                  <a:schemeClr val="tx1"/>
                </a:solidFill>
                <a:ea typeface="HY강B" pitchFamily="18" charset="-127"/>
              </a:rPr>
              <a:t>를 사용하여 바꿔 쓸 수 있다</a:t>
            </a:r>
            <a:r>
              <a:rPr lang="en-US" altLang="ko-KR" sz="2100" dirty="0" smtClean="0">
                <a:solidFill>
                  <a:schemeClr val="tx1"/>
                </a:solidFill>
                <a:ea typeface="HY강B" pitchFamily="18" charset="-127"/>
              </a:rPr>
              <a:t>.</a:t>
            </a:r>
          </a:p>
          <a:p>
            <a:pPr algn="just">
              <a:lnSpc>
                <a:spcPct val="150000"/>
              </a:lnSpc>
            </a:pPr>
            <a:r>
              <a:rPr lang="en-US" altLang="ko-KR" sz="2100" b="1" dirty="0" smtClean="0">
                <a:solidFill>
                  <a:schemeClr val="tx1"/>
                </a:solidFill>
                <a:ea typeface="HY강B" pitchFamily="18" charset="-127"/>
              </a:rPr>
              <a:t>Do your best</a:t>
            </a:r>
            <a:r>
              <a:rPr lang="en-US" altLang="ko-KR" sz="2100" dirty="0" smtClean="0">
                <a:solidFill>
                  <a:schemeClr val="tx1"/>
                </a:solidFill>
                <a:ea typeface="HY강B" pitchFamily="18" charset="-127"/>
              </a:rPr>
              <a:t>, </a:t>
            </a:r>
            <a:r>
              <a:rPr lang="en-US" altLang="ko-KR" sz="2100" b="1" dirty="0" smtClean="0">
                <a:solidFill>
                  <a:schemeClr val="tx1"/>
                </a:solidFill>
                <a:ea typeface="HY강B" pitchFamily="18" charset="-127"/>
              </a:rPr>
              <a:t>or</a:t>
            </a:r>
            <a:r>
              <a:rPr lang="en-US" altLang="ko-KR" sz="2100" dirty="0" smtClean="0">
                <a:solidFill>
                  <a:schemeClr val="tx1"/>
                </a:solidFill>
                <a:ea typeface="HY강B" pitchFamily="18" charset="-127"/>
              </a:rPr>
              <a:t> you’ll not pass the exam.</a:t>
            </a:r>
          </a:p>
          <a:p>
            <a:pPr algn="just">
              <a:lnSpc>
                <a:spcPct val="150000"/>
              </a:lnSpc>
            </a:pPr>
            <a:r>
              <a:rPr lang="en-US" altLang="ko-KR" sz="2100" b="1" dirty="0" smtClean="0">
                <a:solidFill>
                  <a:schemeClr val="tx1"/>
                </a:solidFill>
                <a:ea typeface="HY강B" pitchFamily="18" charset="-127"/>
              </a:rPr>
              <a:t>→ If</a:t>
            </a:r>
            <a:r>
              <a:rPr lang="en-US" altLang="ko-KR" sz="2100" dirty="0" smtClean="0">
                <a:solidFill>
                  <a:schemeClr val="tx1"/>
                </a:solidFill>
                <a:ea typeface="HY강B" pitchFamily="18" charset="-127"/>
              </a:rPr>
              <a:t>  you do</a:t>
            </a:r>
            <a:r>
              <a:rPr lang="en-US" altLang="ko-KR" sz="2100" b="1" dirty="0" smtClean="0">
                <a:solidFill>
                  <a:schemeClr val="tx1"/>
                </a:solidFill>
                <a:ea typeface="HY강B" pitchFamily="18" charset="-127"/>
              </a:rPr>
              <a:t>n’t</a:t>
            </a:r>
            <a:r>
              <a:rPr lang="en-US" altLang="ko-KR" sz="2100" dirty="0" smtClean="0">
                <a:solidFill>
                  <a:schemeClr val="tx1"/>
                </a:solidFill>
                <a:ea typeface="HY강B" pitchFamily="18" charset="-127"/>
              </a:rPr>
              <a:t>  do your best, you’ll not pass the exam.</a:t>
            </a:r>
          </a:p>
          <a:p>
            <a:pPr algn="just">
              <a:lnSpc>
                <a:spcPct val="150000"/>
              </a:lnSpc>
            </a:pPr>
            <a:r>
              <a:rPr lang="en-US" altLang="ko-KR" sz="2100" b="1" dirty="0" smtClean="0">
                <a:solidFill>
                  <a:schemeClr val="tx1"/>
                </a:solidFill>
                <a:ea typeface="HY강B" pitchFamily="18" charset="-127"/>
              </a:rPr>
              <a:t>→ Unless</a:t>
            </a:r>
            <a:r>
              <a:rPr lang="en-US" altLang="ko-KR" sz="2100" dirty="0" smtClean="0">
                <a:solidFill>
                  <a:schemeClr val="tx1"/>
                </a:solidFill>
                <a:ea typeface="HY강B" pitchFamily="18" charset="-127"/>
              </a:rPr>
              <a:t>  you do your best, you’ll not pass the exam.</a:t>
            </a:r>
          </a:p>
        </p:txBody>
      </p:sp>
      <p:sp>
        <p:nvSpPr>
          <p:cNvPr id="7" name="순서도: 대체 처리 6"/>
          <p:cNvSpPr/>
          <p:nvPr/>
        </p:nvSpPr>
        <p:spPr>
          <a:xfrm>
            <a:off x="755576" y="1052736"/>
            <a:ext cx="3456384" cy="584775"/>
          </a:xfrm>
          <a:prstGeom prst="flowChartAlternateProcess">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ko-KR" altLang="en-US" sz="2400" dirty="0" smtClean="0">
                <a:solidFill>
                  <a:schemeClr val="bg1"/>
                </a:solidFill>
                <a:latin typeface="HY강B" pitchFamily="18" charset="-127"/>
                <a:ea typeface="HY강B" pitchFamily="18" charset="-127"/>
              </a:rPr>
              <a:t>명령문</a:t>
            </a:r>
            <a:endParaRPr lang="ko-KR" altLang="en-US" sz="2400" dirty="0">
              <a:solidFill>
                <a:schemeClr val="bg1"/>
              </a:solidFill>
              <a:latin typeface="HY강B" pitchFamily="18" charset="-127"/>
              <a:ea typeface="HY강B" pitchFamily="18" charset="-127"/>
            </a:endParaRPr>
          </a:p>
        </p:txBody>
      </p:sp>
      <p:sp>
        <p:nvSpPr>
          <p:cNvPr id="2" name="직사각형 1"/>
          <p:cNvSpPr/>
          <p:nvPr/>
        </p:nvSpPr>
        <p:spPr>
          <a:xfrm>
            <a:off x="0" y="0"/>
            <a:ext cx="9144000" cy="90872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ko-KR" sz="2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HY강B" pitchFamily="18" charset="-127"/>
                <a:ea typeface="HY강B" pitchFamily="18" charset="-127"/>
              </a:rPr>
              <a:t> 2. </a:t>
            </a:r>
            <a:r>
              <a:rPr lang="ko-KR" altLang="en-US" sz="2800" dirty="0">
                <a:solidFill>
                  <a:schemeClr val="bg1"/>
                </a:solidFill>
                <a:latin typeface="HY강B" pitchFamily="18" charset="-127"/>
                <a:ea typeface="HY강B" pitchFamily="18" charset="-127"/>
              </a:rPr>
              <a:t>문장의 종류 </a:t>
            </a:r>
            <a:r>
              <a:rPr lang="en-US" altLang="ko-KR" sz="2800" b="1" dirty="0" smtClean="0">
                <a:solidFill>
                  <a:schemeClr val="bg1"/>
                </a:solidFill>
                <a:latin typeface="HY신명조"/>
                <a:ea typeface="HY신명조"/>
              </a:rPr>
              <a:t>Ⅱ</a:t>
            </a:r>
            <a:endParaRPr lang="en-US" altLang="ko-KR" sz="2800" b="1" dirty="0">
              <a:solidFill>
                <a:schemeClr val="bg1"/>
              </a:solidFill>
              <a:latin typeface="HY강B" pitchFamily="18" charset="-127"/>
              <a:ea typeface="HY강B" pitchFamily="18" charset="-127"/>
            </a:endParaRPr>
          </a:p>
        </p:txBody>
      </p:sp>
      <p:sp>
        <p:nvSpPr>
          <p:cNvPr id="3" name="눈물 방울 2"/>
          <p:cNvSpPr/>
          <p:nvPr/>
        </p:nvSpPr>
        <p:spPr>
          <a:xfrm rot="16200000">
            <a:off x="297294" y="1006963"/>
            <a:ext cx="720080" cy="667611"/>
          </a:xfrm>
          <a:prstGeom prst="teardrop">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rgbClr val="FF0066"/>
              </a:solidFill>
            </a:endParaRPr>
          </a:p>
        </p:txBody>
      </p:sp>
      <p:sp>
        <p:nvSpPr>
          <p:cNvPr id="4" name="TextBox 3"/>
          <p:cNvSpPr txBox="1"/>
          <p:nvPr/>
        </p:nvSpPr>
        <p:spPr>
          <a:xfrm>
            <a:off x="467544" y="1044025"/>
            <a:ext cx="432048" cy="584775"/>
          </a:xfrm>
          <a:prstGeom prst="rect">
            <a:avLst/>
          </a:prstGeom>
          <a:noFill/>
        </p:spPr>
        <p:txBody>
          <a:bodyPr wrap="square" rtlCol="0">
            <a:spAutoFit/>
          </a:bodyPr>
          <a:lstStyle/>
          <a:p>
            <a:r>
              <a:rPr lang="en-US" altLang="ko-KR" sz="3200" dirty="0" smtClean="0">
                <a:solidFill>
                  <a:srgbClr val="FFFF00"/>
                </a:solidFill>
              </a:rPr>
              <a:t>A</a:t>
            </a:r>
            <a:endParaRPr lang="ko-KR" altLang="en-US" sz="3200" dirty="0">
              <a:solidFill>
                <a:srgbClr val="FFFF00"/>
              </a:solidFill>
            </a:endParaRPr>
          </a:p>
        </p:txBody>
      </p:sp>
    </p:spTree>
    <p:extLst>
      <p:ext uri="{BB962C8B-B14F-4D97-AF65-F5344CB8AC3E}">
        <p14:creationId xmlns:p14="http://schemas.microsoft.com/office/powerpoint/2010/main" val="3613135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눈금">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66"/>
        </a:solidFill>
        <a:ln>
          <a:noFill/>
        </a:ln>
      </a:spPr>
      <a:bodyPr rtlCol="0" anchor="ctr"/>
      <a:lstStyle>
        <a:defPPr algn="ctr">
          <a:defRPr>
            <a:solidFill>
              <a:srgbClr val="FF0066"/>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6398</TotalTime>
  <Words>1698</Words>
  <Application>Microsoft Office PowerPoint</Application>
  <PresentationFormat>화면 슬라이드 쇼(4:3)</PresentationFormat>
  <Paragraphs>239</Paragraphs>
  <Slides>21</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21</vt:i4>
      </vt:variant>
    </vt:vector>
  </HeadingPairs>
  <TitlesOfParts>
    <vt:vector size="29" baseType="lpstr">
      <vt:lpstr>HY중고딕</vt:lpstr>
      <vt:lpstr>맑은 고딕</vt:lpstr>
      <vt:lpstr>Franklin Gothic Medium</vt:lpstr>
      <vt:lpstr>Arial</vt:lpstr>
      <vt:lpstr>HY견고딕</vt:lpstr>
      <vt:lpstr>HY강B</vt:lpstr>
      <vt:lpstr>HY신명조</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강지희</dc:creator>
  <cp:lastModifiedBy>Registered User</cp:lastModifiedBy>
  <cp:revision>841</cp:revision>
  <cp:lastPrinted>2012-06-29T08:35:08Z</cp:lastPrinted>
  <dcterms:created xsi:type="dcterms:W3CDTF">2011-12-23T05:36:36Z</dcterms:created>
  <dcterms:modified xsi:type="dcterms:W3CDTF">2018-05-08T02:17:36Z</dcterms:modified>
</cp:coreProperties>
</file>